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1.xml" ContentType="application/vnd.openxmlformats-officedocument.presentationml.slide+xml"/>
  <Override PartName="/ppt/slideLayouts/slideLayout1.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309" r:id="rId3"/>
    <p:sldId id="257" r:id="rId4"/>
    <p:sldId id="258" r:id="rId5"/>
    <p:sldId id="259" r:id="rId6"/>
    <p:sldId id="260" r:id="rId7"/>
    <p:sldId id="261" r:id="rId8"/>
    <p:sldId id="262" r:id="rId9"/>
    <p:sldId id="263" r:id="rId10"/>
    <p:sldId id="264" r:id="rId11"/>
    <p:sldId id="265" r:id="rId12"/>
    <p:sldId id="266" r:id="rId13"/>
    <p:sldId id="308" r:id="rId14"/>
    <p:sldId id="267" r:id="rId15"/>
    <p:sldId id="268" r:id="rId16"/>
    <p:sldId id="269" r:id="rId17"/>
    <p:sldId id="270" r:id="rId18"/>
    <p:sldId id="271" r:id="rId19"/>
    <p:sldId id="272" r:id="rId20"/>
    <p:sldId id="273" r:id="rId21"/>
    <p:sldId id="274" r:id="rId22"/>
    <p:sldId id="275" r:id="rId23"/>
    <p:sldId id="277" r:id="rId24"/>
    <p:sldId id="278" r:id="rId25"/>
    <p:sldId id="279" r:id="rId26"/>
    <p:sldId id="280" r:id="rId27"/>
    <p:sldId id="281" r:id="rId28"/>
    <p:sldId id="282" r:id="rId29"/>
    <p:sldId id="283" r:id="rId30"/>
    <p:sldId id="284" r:id="rId31"/>
    <p:sldId id="306" r:id="rId3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horzBarState="maximized">
    <p:restoredLeft sz="15000" autoAdjust="0"/>
    <p:restoredTop sz="94660"/>
  </p:normalViewPr>
  <p:slideViewPr>
    <p:cSldViewPr snapToGrid="0">
      <p:cViewPr varScale="1">
        <p:scale>
          <a:sx n="73" d="100"/>
          <a:sy n="73" d="100"/>
        </p:scale>
        <p:origin x="-612" y="-102"/>
      </p:cViewPr>
      <p:guideLst>
        <p:guide orient="horz" pos="2160"/>
        <p:guide pos="3840"/>
      </p:guideLst>
    </p:cSldViewPr>
  </p:slideViewPr>
  <p:notesTextViewPr>
    <p:cViewPr>
      <p:scale>
        <a:sx n="1" d="1"/>
        <a:sy n="1" d="1"/>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smtClean="0"/>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5/19/2015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5/19/2015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smtClean="0"/>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5/19/2015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smtClean="0"/>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5/19/2015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smtClean="0"/>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5/19/2015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smtClean="0"/>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5/19/2015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5/19/2015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5/19/2015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5/19/2015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5/19/2015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5/19/2015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5/19/2015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5/19/2015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5/19/2015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smtClean="0"/>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5/19/2015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5/19/2015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157"/>
            <a:ext cx="2356674" cy="6853096"/>
            <a:chOff x="6627813" y="195610"/>
            <a:chExt cx="1952625" cy="5678141"/>
          </a:xfrm>
        </p:grpSpPr>
        <p:sp>
          <p:nvSpPr>
            <p:cNvPr id="11" name="Freeform 27"/>
            <p:cNvSpPr/>
            <p:nvPr/>
          </p:nvSpPr>
          <p:spPr bwMode="auto">
            <a:xfrm>
              <a:off x="6627813" y="195610"/>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5/19/2015</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2" r:id="rId12"/>
    <p:sldLayoutId id="2147483663" r:id="rId13"/>
    <p:sldLayoutId id="2147483664" r:id="rId14"/>
    <p:sldLayoutId id="2147483658" r:id="rId15"/>
    <p:sldLayoutId id="2147483659" r:id="rId16"/>
  </p:sldLayoutIdLst>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xStyles>
    <p:title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pPr algn="ctr"/>
            <a:r>
              <a:rPr lang="en-US" dirty="0" smtClean="0">
                <a:latin typeface="Felix Titling" panose="04060505060202020A04" pitchFamily="82" charset="0"/>
                <a:cs typeface="Calibri" panose="020F0502020204030204" pitchFamily="34" charset="0"/>
              </a:rPr>
              <a:t>Reading System for the Blind</a:t>
            </a:r>
            <a:endParaRPr lang="en-US" dirty="0">
              <a:latin typeface="Felix Titling" panose="04060505060202020A04" pitchFamily="82" charset="0"/>
              <a:cs typeface="Calibri" panose="020F0502020204030204" pitchFamily="34" charset="0"/>
            </a:endParaRPr>
          </a:p>
        </p:txBody>
      </p:sp>
      <p:sp>
        <p:nvSpPr>
          <p:cNvPr id="3" name="Subtitle 2"/>
          <p:cNvSpPr>
            <a:spLocks noGrp="1"/>
          </p:cNvSpPr>
          <p:nvPr>
            <p:ph type="subTitle" idx="1"/>
          </p:nvPr>
        </p:nvSpPr>
        <p:spPr/>
        <p:txBody>
          <a:bodyPr>
            <a:normAutofit/>
          </a:bodyPr>
          <a:lstStyle/>
          <a:p>
            <a:pPr algn="ctr"/>
            <a:r>
              <a:rPr lang="en-US" sz="1600" dirty="0" smtClean="0">
                <a:latin typeface="Felix Titling" panose="04060505060202020A04" pitchFamily="82" charset="0"/>
                <a:cs typeface="Calibri" panose="020F0502020204030204" pitchFamily="34" charset="0"/>
              </a:rPr>
              <a:t>Project by Binayak Ghosh, Ishita Banerjee, Roshwin Sengupta</a:t>
            </a:r>
          </a:p>
          <a:p>
            <a:pPr algn="ctr"/>
            <a:r>
              <a:rPr lang="en-US" sz="1600" dirty="0" smtClean="0">
                <a:latin typeface="Felix Titling" panose="04060505060202020A04" pitchFamily="82" charset="0"/>
                <a:cs typeface="Calibri" panose="020F0502020204030204" pitchFamily="34" charset="0"/>
              </a:rPr>
              <a:t>Department of Electronics and Communication</a:t>
            </a:r>
          </a:p>
          <a:p>
            <a:pPr algn="ctr"/>
            <a:r>
              <a:rPr lang="en-US" sz="1600" dirty="0" smtClean="0">
                <a:latin typeface="Felix Titling" panose="04060505060202020A04" pitchFamily="82" charset="0"/>
                <a:cs typeface="Calibri" panose="020F0502020204030204" pitchFamily="34" charset="0"/>
              </a:rPr>
              <a:t>Institute of Engineering &amp; Management</a:t>
            </a:r>
            <a:endParaRPr lang="en-US" sz="1600" dirty="0">
              <a:latin typeface="Felix Titling" panose="04060505060202020A04" pitchFamily="82" charset="0"/>
              <a:cs typeface="Calibri" panose="020F0502020204030204" pitchFamily="34" charset="0"/>
            </a:endParaRPr>
          </a:p>
        </p:txBody>
      </p:sp>
    </p:spTree>
    <p:extLst>
      <p:ext uri="{BB962C8B-B14F-4D97-AF65-F5344CB8AC3E}">
        <p14:creationId xmlns:p14="http://schemas.microsoft.com/office/powerpoint/2010/main" xmlns="" val="3505583572"/>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TEXT DETECTION &amp; EXTRACTION FROM DISTANT SCENES</a:t>
            </a:r>
            <a:endParaRPr lang="en-US" dirty="0"/>
          </a:p>
        </p:txBody>
      </p:sp>
      <p:sp>
        <p:nvSpPr>
          <p:cNvPr id="3" name="Content Placeholder 2"/>
          <p:cNvSpPr>
            <a:spLocks noGrp="1"/>
          </p:cNvSpPr>
          <p:nvPr>
            <p:ph idx="1"/>
          </p:nvPr>
        </p:nvSpPr>
        <p:spPr/>
        <p:txBody>
          <a:bodyPr>
            <a:normAutofit/>
          </a:bodyPr>
          <a:lstStyle/>
          <a:p>
            <a:pPr algn="just"/>
            <a:r>
              <a:rPr lang="en-GB" dirty="0" smtClean="0"/>
              <a:t>The detection and recognition of text from natural scene images constitute one of the main tasks that need to be fulfilled in order to proceed with our project.</a:t>
            </a:r>
          </a:p>
          <a:p>
            <a:pPr algn="just"/>
            <a:r>
              <a:rPr lang="en-GB" dirty="0" smtClean="0"/>
              <a:t>A global method like the Otsu’s technique is not quite suitable for camera captured images, since </a:t>
            </a:r>
            <a:r>
              <a:rPr lang="en-GB" dirty="0" smtClean="0"/>
              <a:t>i</a:t>
            </a:r>
            <a:r>
              <a:rPr lang="en-GB" dirty="0" smtClean="0"/>
              <a:t>t </a:t>
            </a:r>
            <a:r>
              <a:rPr lang="en-GB" dirty="0" smtClean="0"/>
              <a:t>often leads to loss of textual information against the background. </a:t>
            </a:r>
          </a:p>
          <a:p>
            <a:pPr algn="just"/>
            <a:r>
              <a:rPr lang="en-GB" dirty="0" smtClean="0"/>
              <a:t>The camera used for this purpose was the Microsoft </a:t>
            </a:r>
            <a:r>
              <a:rPr lang="en-GB" dirty="0" err="1" smtClean="0"/>
              <a:t>LifeCam</a:t>
            </a:r>
            <a:r>
              <a:rPr lang="en-GB" dirty="0" smtClean="0"/>
              <a:t> Studio Webcam.</a:t>
            </a:r>
          </a:p>
          <a:p>
            <a:pPr algn="just"/>
            <a:r>
              <a:rPr lang="en-GB" dirty="0" smtClean="0"/>
              <a:t>For text detection from the image, the open source Optical Character Recognition engine, </a:t>
            </a:r>
            <a:r>
              <a:rPr lang="en-GB" dirty="0" err="1" smtClean="0"/>
              <a:t>Abbyy</a:t>
            </a:r>
            <a:r>
              <a:rPr lang="en-GB" dirty="0" smtClean="0"/>
              <a:t> </a:t>
            </a:r>
            <a:r>
              <a:rPr lang="en-GB" dirty="0" err="1" smtClean="0"/>
              <a:t>FineReader</a:t>
            </a:r>
            <a:r>
              <a:rPr lang="en-GB" dirty="0" smtClean="0"/>
              <a:t> was used. The pre-processed image was then fed into the OCR engine and the detected text was displayed into a .txt file or a .doc file.</a:t>
            </a:r>
            <a:endParaRPr lang="en-US" dirty="0"/>
          </a:p>
        </p:txBody>
      </p:sp>
    </p:spTree>
    <p:extLst>
      <p:ext uri="{BB962C8B-B14F-4D97-AF65-F5344CB8AC3E}">
        <p14:creationId xmlns:p14="http://schemas.microsoft.com/office/powerpoint/2010/main" xmlns="" val="31925280"/>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OPTICAL CODE RECOGNITION(OCR)</a:t>
            </a:r>
            <a:endParaRPr lang="en-US" dirty="0"/>
          </a:p>
        </p:txBody>
      </p:sp>
      <p:sp>
        <p:nvSpPr>
          <p:cNvPr id="3" name="Content Placeholder 2"/>
          <p:cNvSpPr>
            <a:spLocks noGrp="1"/>
          </p:cNvSpPr>
          <p:nvPr>
            <p:ph idx="1"/>
          </p:nvPr>
        </p:nvSpPr>
        <p:spPr/>
        <p:txBody>
          <a:bodyPr/>
          <a:lstStyle/>
          <a:p>
            <a:pPr algn="just"/>
            <a:r>
              <a:rPr lang="en-GB" dirty="0" smtClean="0"/>
              <a:t>Optical Character Recognition, or OCR, is a technology that enables one to convert different types of documents or images captured by a digital camera into editable and searchable data. </a:t>
            </a:r>
          </a:p>
          <a:p>
            <a:pPr algn="just"/>
            <a:r>
              <a:rPr lang="en-GB" dirty="0" smtClean="0"/>
              <a:t>ABBYY </a:t>
            </a:r>
            <a:r>
              <a:rPr lang="en-GB" dirty="0" err="1" smtClean="0"/>
              <a:t>FineReader</a:t>
            </a:r>
            <a:r>
              <a:rPr lang="en-GB" dirty="0" smtClean="0"/>
              <a:t> is an optical character recognition (OCR) software that works with text conversion and creates editable, searchable files and e-books from scans of paper documents, PDFs and digital photographs.</a:t>
            </a:r>
          </a:p>
          <a:p>
            <a:pPr algn="just"/>
            <a:r>
              <a:rPr lang="en-GB" dirty="0" smtClean="0"/>
              <a:t>Its salient features:</a:t>
            </a:r>
          </a:p>
          <a:p>
            <a:pPr lvl="1" algn="just">
              <a:buFont typeface="+mj-lt"/>
              <a:buAutoNum type="arabicPeriod"/>
            </a:pPr>
            <a:r>
              <a:rPr lang="en-GB" dirty="0" smtClean="0"/>
              <a:t>Convert scans &amp; PDFs into searchable files.</a:t>
            </a:r>
          </a:p>
          <a:p>
            <a:pPr lvl="1" algn="just">
              <a:buFont typeface="+mj-lt"/>
              <a:buAutoNum type="arabicPeriod"/>
            </a:pPr>
            <a:r>
              <a:rPr lang="en-GB" dirty="0" smtClean="0"/>
              <a:t>One-click OCR software.</a:t>
            </a:r>
            <a:endParaRPr lang="en-US" dirty="0" smtClean="0"/>
          </a:p>
          <a:p>
            <a:pPr lvl="1" algn="just">
              <a:buFont typeface="+mj-lt"/>
              <a:buAutoNum type="arabicPeriod"/>
            </a:pPr>
            <a:r>
              <a:rPr lang="en-GB" dirty="0" smtClean="0"/>
              <a:t>Convert documents with unmatched recognition accuracy, virtually eliminating retyping.</a:t>
            </a:r>
            <a:endParaRPr lang="en-US" dirty="0" smtClean="0"/>
          </a:p>
          <a:p>
            <a:pPr lvl="1" algn="just">
              <a:buFont typeface="+mj-lt"/>
              <a:buAutoNum type="arabicPeriod"/>
            </a:pPr>
            <a:endParaRPr lang="en-US" dirty="0" smtClean="0"/>
          </a:p>
          <a:p>
            <a:pPr algn="just">
              <a:buFont typeface="+mj-lt"/>
              <a:buAutoNum type="arabicPeriod"/>
            </a:pPr>
            <a:endParaRPr lang="en-US" dirty="0" smtClean="0"/>
          </a:p>
          <a:p>
            <a:endParaRPr lang="en-US" dirty="0"/>
          </a:p>
        </p:txBody>
      </p:sp>
    </p:spTree>
    <p:extLst>
      <p:ext uri="{BB962C8B-B14F-4D97-AF65-F5344CB8AC3E}">
        <p14:creationId xmlns:p14="http://schemas.microsoft.com/office/powerpoint/2010/main" xmlns="" val="925512114"/>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589212" y="1097279"/>
            <a:ext cx="8915400" cy="5251269"/>
          </a:xfrm>
        </p:spPr>
        <p:txBody>
          <a:bodyPr>
            <a:normAutofit/>
          </a:bodyPr>
          <a:lstStyle/>
          <a:p>
            <a:pPr algn="just"/>
            <a:r>
              <a:rPr lang="en-GB" dirty="0" smtClean="0"/>
              <a:t>The three basic principles that allow humans to recognize objects are:</a:t>
            </a:r>
          </a:p>
          <a:p>
            <a:pPr lvl="1" algn="just">
              <a:buFont typeface="+mj-lt"/>
              <a:buAutoNum type="arabicPeriod"/>
            </a:pPr>
            <a:r>
              <a:rPr lang="en-GB" dirty="0" smtClean="0"/>
              <a:t>Integrity</a:t>
            </a:r>
          </a:p>
          <a:p>
            <a:pPr lvl="1" algn="just">
              <a:buFont typeface="+mj-lt"/>
              <a:buAutoNum type="arabicPeriod"/>
            </a:pPr>
            <a:r>
              <a:rPr lang="en-GB" dirty="0" smtClean="0"/>
              <a:t>Purposefulness </a:t>
            </a:r>
          </a:p>
          <a:p>
            <a:pPr lvl="1" algn="just">
              <a:buFont typeface="+mj-lt"/>
              <a:buAutoNum type="arabicPeriod"/>
            </a:pPr>
            <a:r>
              <a:rPr lang="en-GB" dirty="0" smtClean="0"/>
              <a:t>Adaptability (IPA).</a:t>
            </a:r>
            <a:endParaRPr lang="en-US" dirty="0" smtClean="0"/>
          </a:p>
          <a:p>
            <a:pPr algn="just"/>
            <a:r>
              <a:rPr lang="en-GB" dirty="0" smtClean="0"/>
              <a:t>Let’s take a look on how </a:t>
            </a:r>
            <a:r>
              <a:rPr lang="en-GB" dirty="0" err="1" smtClean="0"/>
              <a:t>FineReader</a:t>
            </a:r>
            <a:r>
              <a:rPr lang="en-GB" dirty="0" smtClean="0"/>
              <a:t> OCR recognizes text.</a:t>
            </a:r>
          </a:p>
          <a:p>
            <a:pPr lvl="1" algn="just">
              <a:buFont typeface="+mj-lt"/>
              <a:buAutoNum type="alphaLcPeriod"/>
            </a:pPr>
            <a:r>
              <a:rPr lang="en-GB" dirty="0" smtClean="0"/>
              <a:t>The program analyzes the structure of document image.</a:t>
            </a:r>
          </a:p>
          <a:p>
            <a:pPr lvl="1" algn="just">
              <a:buFont typeface="+mj-lt"/>
              <a:buAutoNum type="alphaLcPeriod"/>
            </a:pPr>
            <a:r>
              <a:rPr lang="en-GB" dirty="0" smtClean="0"/>
              <a:t>It divides the page into elements such as blocks of texts, tables, images, etc.</a:t>
            </a:r>
          </a:p>
          <a:p>
            <a:pPr lvl="1" algn="just">
              <a:buFont typeface="+mj-lt"/>
              <a:buAutoNum type="alphaLcPeriod"/>
            </a:pPr>
            <a:r>
              <a:rPr lang="en-GB" dirty="0" smtClean="0"/>
              <a:t>The lines are divided into words and then - into characters.</a:t>
            </a:r>
          </a:p>
          <a:p>
            <a:pPr lvl="1" algn="just">
              <a:buFont typeface="+mj-lt"/>
              <a:buAutoNum type="alphaLcPeriod"/>
            </a:pPr>
            <a:r>
              <a:rPr lang="en-GB" dirty="0" smtClean="0"/>
              <a:t>The program compares the characters with a set of pattern images.</a:t>
            </a:r>
          </a:p>
          <a:p>
            <a:pPr lvl="1" algn="just">
              <a:buFont typeface="+mj-lt"/>
              <a:buAutoNum type="alphaLcPeriod"/>
            </a:pPr>
            <a:r>
              <a:rPr lang="en-GB" dirty="0" smtClean="0"/>
              <a:t>It advances numerous hypotheses about what this character is.</a:t>
            </a:r>
          </a:p>
          <a:p>
            <a:pPr algn="just">
              <a:buNone/>
            </a:pPr>
            <a:r>
              <a:rPr lang="en-GB" dirty="0" smtClean="0"/>
              <a:t>	After processing huge number of such probabilistic hypotheses, the program finally takes the decision, presenting the recognized text.</a:t>
            </a:r>
          </a:p>
          <a:p>
            <a:pPr algn="just">
              <a:buNone/>
            </a:pPr>
            <a:endParaRPr lang="en-GB" dirty="0" smtClean="0"/>
          </a:p>
          <a:p>
            <a:pPr lvl="1" algn="just">
              <a:buFont typeface="+mj-lt"/>
              <a:buAutoNum type="alphaLcPeriod"/>
            </a:pPr>
            <a:endParaRPr lang="en-GB" dirty="0" smtClean="0"/>
          </a:p>
        </p:txBody>
      </p:sp>
    </p:spTree>
    <p:extLst>
      <p:ext uri="{BB962C8B-B14F-4D97-AF65-F5344CB8AC3E}">
        <p14:creationId xmlns:p14="http://schemas.microsoft.com/office/powerpoint/2010/main" xmlns="" val="1692119358"/>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589212" y="1384663"/>
            <a:ext cx="8915400" cy="4526559"/>
          </a:xfrm>
        </p:spPr>
        <p:txBody>
          <a:bodyPr/>
          <a:lstStyle/>
          <a:p>
            <a:pPr algn="just"/>
            <a:r>
              <a:rPr lang="en-GB" dirty="0" smtClean="0"/>
              <a:t>Using ABBYY </a:t>
            </a:r>
            <a:r>
              <a:rPr lang="en-GB" dirty="0" err="1" smtClean="0"/>
              <a:t>FineReader</a:t>
            </a:r>
            <a:r>
              <a:rPr lang="en-GB" dirty="0" smtClean="0"/>
              <a:t> OCR is easy. The process generally consists of three stages: </a:t>
            </a:r>
            <a:endParaRPr lang="en-US" dirty="0" smtClean="0"/>
          </a:p>
          <a:p>
            <a:pPr lvl="1">
              <a:buFont typeface="+mj-lt"/>
              <a:buAutoNum type="arabicPeriod"/>
            </a:pPr>
            <a:r>
              <a:rPr lang="en-GB" dirty="0" smtClean="0"/>
              <a:t>Open (Scan) the document </a:t>
            </a:r>
            <a:endParaRPr lang="en-US" dirty="0" smtClean="0"/>
          </a:p>
          <a:p>
            <a:pPr lvl="1">
              <a:buFont typeface="+mj-lt"/>
              <a:buAutoNum type="arabicPeriod"/>
            </a:pPr>
            <a:r>
              <a:rPr lang="en-GB" dirty="0" smtClean="0"/>
              <a:t>Recognize it</a:t>
            </a:r>
            <a:endParaRPr lang="en-US" dirty="0" smtClean="0"/>
          </a:p>
          <a:p>
            <a:pPr lvl="1">
              <a:buFont typeface="+mj-lt"/>
              <a:buAutoNum type="arabicPeriod"/>
            </a:pPr>
            <a:r>
              <a:rPr lang="en-GB" dirty="0" smtClean="0"/>
              <a:t>Save in a convenient format</a:t>
            </a:r>
            <a:endParaRPr lang="en-US" dirty="0" smtClean="0"/>
          </a:p>
          <a:p>
            <a:pPr algn="just"/>
            <a:r>
              <a:rPr lang="en-GB" dirty="0" smtClean="0"/>
              <a:t>The entire process of data conversion from original paper document, image or PDF takes less than a minute, and the final recognized document looks just like the original.</a:t>
            </a:r>
          </a:p>
          <a:p>
            <a:pPr algn="just"/>
            <a:r>
              <a:rPr lang="en-GB" dirty="0" smtClean="0"/>
              <a:t>Advanced, powerful OCR software allows one to save a lot of time and effort when creating, processing and repurposing various documents.</a:t>
            </a:r>
            <a:endParaRPr lang="en-US" dirty="0"/>
          </a:p>
        </p:txBody>
      </p:sp>
    </p:spTree>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DEVELOPMENT STAGES</a:t>
            </a:r>
            <a:endParaRPr lang="en-US" dirty="0"/>
          </a:p>
        </p:txBody>
      </p:sp>
      <p:sp>
        <p:nvSpPr>
          <p:cNvPr id="3" name="Content Placeholder 2"/>
          <p:cNvSpPr>
            <a:spLocks noGrp="1"/>
          </p:cNvSpPr>
          <p:nvPr>
            <p:ph idx="1"/>
          </p:nvPr>
        </p:nvSpPr>
        <p:spPr/>
        <p:txBody>
          <a:bodyPr>
            <a:normAutofit/>
          </a:bodyPr>
          <a:lstStyle/>
          <a:p>
            <a:pPr algn="just"/>
            <a:r>
              <a:rPr lang="en-GB" dirty="0" smtClean="0"/>
              <a:t>The entire project has been developed in two stages:</a:t>
            </a:r>
          </a:p>
          <a:p>
            <a:pPr lvl="1">
              <a:buFont typeface="+mj-lt"/>
              <a:buAutoNum type="arabicPeriod"/>
            </a:pPr>
            <a:r>
              <a:rPr lang="en-GB" dirty="0" smtClean="0"/>
              <a:t>Using a Computer/Laptop.</a:t>
            </a:r>
          </a:p>
          <a:p>
            <a:pPr lvl="1">
              <a:buFont typeface="+mj-lt"/>
              <a:buAutoNum type="arabicPeriod"/>
            </a:pPr>
            <a:r>
              <a:rPr lang="en-GB" dirty="0" smtClean="0"/>
              <a:t>Using a Smart Phone.</a:t>
            </a:r>
          </a:p>
          <a:p>
            <a:pPr algn="just"/>
            <a:r>
              <a:rPr lang="en-GB" dirty="0" smtClean="0"/>
              <a:t>Using laptop: At first the project was developed using laptop as the processing medium. The components exclusively needed for developing using a laptop are:</a:t>
            </a:r>
            <a:endParaRPr lang="en-US" dirty="0" smtClean="0"/>
          </a:p>
          <a:p>
            <a:pPr lvl="1" algn="just">
              <a:buFont typeface="+mj-lt"/>
              <a:buAutoNum type="alphaLcPeriod"/>
            </a:pPr>
            <a:r>
              <a:rPr lang="en-GB" dirty="0" smtClean="0"/>
              <a:t>Webcam or a digital camera: A digital camera with 5-megapixel resolution or higher is used equipped with Flash disable mode</a:t>
            </a:r>
            <a:r>
              <a:rPr lang="en-US" sz="1400" dirty="0" smtClean="0"/>
              <a:t>, </a:t>
            </a:r>
            <a:r>
              <a:rPr lang="en-GB" dirty="0" smtClean="0"/>
              <a:t>optical zoom</a:t>
            </a:r>
            <a:r>
              <a:rPr lang="en-US" sz="1400" dirty="0" smtClean="0"/>
              <a:t>, </a:t>
            </a:r>
            <a:r>
              <a:rPr lang="en-GB" dirty="0" smtClean="0"/>
              <a:t>an anti-shake feature</a:t>
            </a:r>
            <a:r>
              <a:rPr lang="en-US" sz="1400" dirty="0" smtClean="0"/>
              <a:t> </a:t>
            </a:r>
            <a:r>
              <a:rPr lang="en-US" dirty="0" smtClean="0"/>
              <a:t>and auto</a:t>
            </a:r>
            <a:r>
              <a:rPr lang="en-GB" dirty="0" smtClean="0"/>
              <a:t>focus.</a:t>
            </a:r>
            <a:endParaRPr lang="en-US" dirty="0" smtClean="0"/>
          </a:p>
          <a:p>
            <a:pPr lvl="1" algn="just">
              <a:buFont typeface="+mj-lt"/>
              <a:buAutoNum type="alphaLcPeriod"/>
            </a:pPr>
            <a:r>
              <a:rPr lang="en-GB" dirty="0" smtClean="0"/>
              <a:t>ABBYY Screenshot Reader: The Screenshot Reader is an advanced version of ABBYY </a:t>
            </a:r>
            <a:r>
              <a:rPr lang="en-GB" dirty="0" err="1" smtClean="0"/>
              <a:t>Finereader</a:t>
            </a:r>
            <a:r>
              <a:rPr lang="en-GB" dirty="0" smtClean="0"/>
              <a:t>. With ABBYY Screenshot Reader one can take Image Screenshots or Text Screenshots.</a:t>
            </a:r>
            <a:endParaRPr lang="en-US" dirty="0" smtClean="0"/>
          </a:p>
          <a:p>
            <a:pPr lvl="1">
              <a:buNone/>
            </a:pPr>
            <a:endParaRPr lang="en-US" dirty="0" smtClean="0"/>
          </a:p>
          <a:p>
            <a:pPr lvl="1">
              <a:buNone/>
            </a:pPr>
            <a:endParaRPr lang="en-US" dirty="0" smtClean="0"/>
          </a:p>
          <a:p>
            <a:endParaRPr lang="en-US" dirty="0"/>
          </a:p>
        </p:txBody>
      </p:sp>
    </p:spTree>
    <p:extLst>
      <p:ext uri="{BB962C8B-B14F-4D97-AF65-F5344CB8AC3E}">
        <p14:creationId xmlns:p14="http://schemas.microsoft.com/office/powerpoint/2010/main" xmlns="" val="3821214328"/>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589212" y="1397725"/>
            <a:ext cx="8915400" cy="4715691"/>
          </a:xfrm>
        </p:spPr>
        <p:txBody>
          <a:bodyPr>
            <a:normAutofit lnSpcReduction="10000"/>
          </a:bodyPr>
          <a:lstStyle/>
          <a:p>
            <a:pPr lvl="1" algn="just">
              <a:buNone/>
            </a:pPr>
            <a:r>
              <a:rPr lang="en-US" dirty="0" smtClean="0"/>
              <a:t>	Image Screenshots: </a:t>
            </a:r>
            <a:r>
              <a:rPr lang="en-GB" dirty="0" smtClean="0"/>
              <a:t>Easily create screenshots and save them as images, only selected area on the screen, a complete window (print screen) or his entire desktop can be captured.</a:t>
            </a:r>
          </a:p>
          <a:p>
            <a:pPr lvl="1" algn="just">
              <a:buNone/>
            </a:pPr>
            <a:r>
              <a:rPr lang="en-GB" dirty="0" smtClean="0"/>
              <a:t>	Text Screenshots: If one wants to grab some text from an image file, Web site, presentation, or PDF he can quickly turn text areas into truly editable text that he can paste directly into an open application, edit or save as Microsoft Word or Excel documents. Screenshot Reader will convert the image of the screenshot into text.</a:t>
            </a:r>
            <a:r>
              <a:rPr lang="en-US" dirty="0" smtClean="0"/>
              <a:t> </a:t>
            </a:r>
          </a:p>
          <a:p>
            <a:pPr lvl="1" algn="just">
              <a:buNone/>
            </a:pPr>
            <a:r>
              <a:rPr lang="en-US" dirty="0" smtClean="0"/>
              <a:t>c. Python Programming: </a:t>
            </a:r>
            <a:r>
              <a:rPr lang="en-GB" dirty="0" smtClean="0"/>
              <a:t>Python is a widely used general-purpose, high-level programming language. In this project Python is used with the purpose of reading text from Clipboard and then setting up the serial communication with the microcontroller board, which in this case is Arduino. </a:t>
            </a:r>
          </a:p>
          <a:p>
            <a:pPr algn="just"/>
            <a:r>
              <a:rPr lang="en-GB" dirty="0" smtClean="0"/>
              <a:t>Using Smartphone: The entire project was shifted to smart phone from laptop primarily due to portability issues. The components used are: </a:t>
            </a:r>
          </a:p>
          <a:p>
            <a:pPr lvl="1" algn="just">
              <a:buFont typeface="+mj-lt"/>
              <a:buAutoNum type="alphaLcPeriod"/>
            </a:pPr>
            <a:r>
              <a:rPr lang="en-GB" dirty="0" smtClean="0"/>
              <a:t>ABBYY Mobile OCR: This powerful software development kit (SDK) enables images and photographs to be transformed into searchable and editable document formats and supports all of the most popular mobile platforms and devices.</a:t>
            </a:r>
            <a:endParaRPr lang="en-US" dirty="0" smtClean="0"/>
          </a:p>
          <a:p>
            <a:pPr algn="just">
              <a:buFont typeface="+mj-lt"/>
              <a:buAutoNum type="alphaLcPeriod"/>
            </a:pPr>
            <a:endParaRPr lang="en-US" dirty="0" smtClean="0"/>
          </a:p>
          <a:p>
            <a:pPr algn="just">
              <a:buNone/>
            </a:pPr>
            <a:endParaRPr lang="en-US" dirty="0" smtClean="0"/>
          </a:p>
          <a:p>
            <a:pPr lvl="1">
              <a:buNone/>
            </a:pPr>
            <a:endParaRPr lang="en-US" dirty="0" smtClean="0"/>
          </a:p>
        </p:txBody>
      </p:sp>
    </p:spTree>
    <p:extLst>
      <p:ext uri="{BB962C8B-B14F-4D97-AF65-F5344CB8AC3E}">
        <p14:creationId xmlns:p14="http://schemas.microsoft.com/office/powerpoint/2010/main" xmlns="" val="3014154083"/>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589212" y="1162594"/>
            <a:ext cx="8915400" cy="4748628"/>
          </a:xfrm>
        </p:spPr>
        <p:txBody>
          <a:bodyPr/>
          <a:lstStyle/>
          <a:p>
            <a:pPr lvl="1" algn="just">
              <a:buNone/>
            </a:pPr>
            <a:r>
              <a:rPr lang="en-GB" dirty="0" smtClean="0"/>
              <a:t>	Steps for the app:</a:t>
            </a:r>
          </a:p>
          <a:p>
            <a:pPr lvl="1" algn="just">
              <a:buNone/>
            </a:pPr>
            <a:r>
              <a:rPr lang="en-GB" dirty="0" smtClean="0"/>
              <a:t>		Step 1: Image import and processing.</a:t>
            </a:r>
            <a:endParaRPr lang="en-US" dirty="0" smtClean="0"/>
          </a:p>
          <a:p>
            <a:pPr lvl="1" algn="just">
              <a:buNone/>
            </a:pPr>
            <a:r>
              <a:rPr lang="en-GB" dirty="0" smtClean="0"/>
              <a:t>		Step 2: Document Analysis.</a:t>
            </a:r>
            <a:endParaRPr lang="en-US" dirty="0" smtClean="0"/>
          </a:p>
          <a:p>
            <a:pPr lvl="1" algn="just">
              <a:buNone/>
            </a:pPr>
            <a:r>
              <a:rPr lang="en-GB" dirty="0" smtClean="0"/>
              <a:t>		Step 3: OCR – includes the options of Business Card Processing or Barcode 		Recognition.</a:t>
            </a:r>
            <a:endParaRPr lang="en-US" dirty="0" smtClean="0"/>
          </a:p>
          <a:p>
            <a:pPr lvl="1" algn="just">
              <a:buNone/>
            </a:pPr>
            <a:r>
              <a:rPr lang="en-GB" dirty="0" smtClean="0"/>
              <a:t>		Step 4: Result Processing.</a:t>
            </a:r>
          </a:p>
          <a:p>
            <a:pPr marL="800100" lvl="1" indent="-342900" algn="just">
              <a:buNone/>
            </a:pPr>
            <a:r>
              <a:rPr lang="en-US" dirty="0" smtClean="0"/>
              <a:t>b. Android app: </a:t>
            </a:r>
            <a:r>
              <a:rPr lang="en-GB" dirty="0" smtClean="0"/>
              <a:t> We need to establish a serial communication between the Android environment and the Arduino prototyping board. We need to send the detected text character by character to the Arduino for it to process. For that purpose, we designed a 'thread', which reads the entire text and detects and prints character wise, using a delay of 5 seconds. To establish the serial communication between the Android device and the Arduino board, we designed a .</a:t>
            </a:r>
            <a:r>
              <a:rPr lang="en-GB" dirty="0" err="1" smtClean="0"/>
              <a:t>apk</a:t>
            </a:r>
            <a:r>
              <a:rPr lang="en-GB" dirty="0" smtClean="0"/>
              <a:t> android file which sends the data from the Android device to the Arduino using a USB cable.</a:t>
            </a:r>
            <a:endParaRPr lang="en-US" dirty="0" smtClean="0"/>
          </a:p>
          <a:p>
            <a:pPr marL="800100" lvl="1" indent="-342900">
              <a:buNone/>
            </a:pPr>
            <a:endParaRPr lang="en-US" dirty="0" smtClean="0"/>
          </a:p>
          <a:p>
            <a:pPr lvl="1" algn="just"/>
            <a:endParaRPr lang="en-US" dirty="0"/>
          </a:p>
        </p:txBody>
      </p:sp>
    </p:spTree>
    <p:extLst>
      <p:ext uri="{BB962C8B-B14F-4D97-AF65-F5344CB8AC3E}">
        <p14:creationId xmlns:p14="http://schemas.microsoft.com/office/powerpoint/2010/main" xmlns="" val="2617679212"/>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MICROCONTROLLER CIRCUIT BOARD</a:t>
            </a:r>
            <a:endParaRPr lang="en-US" dirty="0"/>
          </a:p>
        </p:txBody>
      </p:sp>
      <p:sp>
        <p:nvSpPr>
          <p:cNvPr id="3" name="Content Placeholder 2"/>
          <p:cNvSpPr>
            <a:spLocks noGrp="1"/>
          </p:cNvSpPr>
          <p:nvPr>
            <p:ph idx="1"/>
          </p:nvPr>
        </p:nvSpPr>
        <p:spPr/>
        <p:txBody>
          <a:bodyPr/>
          <a:lstStyle/>
          <a:p>
            <a:pPr algn="just"/>
            <a:r>
              <a:rPr lang="en-GB" dirty="0" smtClean="0"/>
              <a:t>An effective user-interface support for the architecture is important, as an embedded operating system would provide structure and low-level functionality. This is the reason the Arduino Uno microcontroller development board was chosen.</a:t>
            </a:r>
          </a:p>
          <a:p>
            <a:pPr algn="just"/>
            <a:r>
              <a:rPr lang="en-GB" dirty="0" smtClean="0"/>
              <a:t>Arduino: Arduino Uno is a microcontroller board based on the ATmega328. It has 14 digital input /output pins, 6 </a:t>
            </a:r>
            <a:r>
              <a:rPr lang="en-GB" dirty="0" err="1" smtClean="0"/>
              <a:t>analog</a:t>
            </a:r>
            <a:r>
              <a:rPr lang="en-GB" dirty="0" smtClean="0"/>
              <a:t> inputs, a 16 MHz ceramic resonator, a USB connection, a power jack, an ICSP header, and a reset button.</a:t>
            </a:r>
          </a:p>
          <a:p>
            <a:pPr lvl="1" algn="just">
              <a:buFont typeface="+mj-lt"/>
              <a:buAutoNum type="alphaLcPeriod"/>
            </a:pPr>
            <a:r>
              <a:rPr lang="en-GB" dirty="0" smtClean="0"/>
              <a:t>Memory: Primary memory is 32 KB. It also has 2 KB of SRAM and 1 KB of EEPROM.</a:t>
            </a:r>
          </a:p>
          <a:p>
            <a:pPr lvl="1" algn="just">
              <a:buFont typeface="+mj-lt"/>
              <a:buAutoNum type="alphaLcPeriod"/>
            </a:pPr>
            <a:r>
              <a:rPr lang="en-GB" dirty="0" smtClean="0"/>
              <a:t>Communication: The ATmega328 provides UART TTL (5V) serial communication, which is available on digital pins 0 (RX) and 1 (TX).  </a:t>
            </a:r>
          </a:p>
          <a:p>
            <a:pPr lvl="1" algn="just">
              <a:buFont typeface="+mj-lt"/>
              <a:buAutoNum type="alphaLcPeriod"/>
            </a:pPr>
            <a:r>
              <a:rPr lang="en-GB" dirty="0" smtClean="0"/>
              <a:t>Programming: The Arduino Uno can be programmed with the Arduino software .</a:t>
            </a:r>
            <a:endParaRPr lang="en-US" dirty="0" smtClean="0"/>
          </a:p>
          <a:p>
            <a:endParaRPr lang="en-US" dirty="0"/>
          </a:p>
        </p:txBody>
      </p:sp>
    </p:spTree>
    <p:extLst>
      <p:ext uri="{BB962C8B-B14F-4D97-AF65-F5344CB8AC3E}">
        <p14:creationId xmlns:p14="http://schemas.microsoft.com/office/powerpoint/2010/main" xmlns="" val="4230612654"/>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589212" y="1188720"/>
            <a:ext cx="8915400" cy="4722502"/>
          </a:xfrm>
        </p:spPr>
        <p:txBody>
          <a:bodyPr/>
          <a:lstStyle/>
          <a:p>
            <a:pPr lvl="1" algn="just">
              <a:buNone/>
            </a:pPr>
            <a:r>
              <a:rPr lang="en-GB" dirty="0" smtClean="0"/>
              <a:t>	The ATmega328 on the Arduino Uno comes </a:t>
            </a:r>
            <a:r>
              <a:rPr lang="en-GB" dirty="0" err="1" smtClean="0"/>
              <a:t>preburned</a:t>
            </a:r>
            <a:r>
              <a:rPr lang="en-GB" dirty="0" smtClean="0"/>
              <a:t> with a </a:t>
            </a:r>
            <a:r>
              <a:rPr lang="en-GB" dirty="0" err="1" smtClean="0"/>
              <a:t>bootloader</a:t>
            </a:r>
            <a:r>
              <a:rPr lang="en-GB" dirty="0" smtClean="0"/>
              <a:t> that allows one to upload new code to it without the use of an external hardware programmer. It communicates using the original STK500 protocol.</a:t>
            </a:r>
          </a:p>
          <a:p>
            <a:endParaRPr lang="en-GB" dirty="0" smtClean="0"/>
          </a:p>
          <a:p>
            <a:pPr algn="just"/>
            <a:r>
              <a:rPr lang="en-GB" dirty="0" smtClean="0"/>
              <a:t>Steps</a:t>
            </a:r>
            <a:r>
              <a:rPr lang="en-GB" b="1" dirty="0" smtClean="0"/>
              <a:t>:</a:t>
            </a:r>
            <a:endParaRPr lang="en-US" sz="1400" dirty="0" smtClean="0"/>
          </a:p>
          <a:p>
            <a:pPr lvl="0" algn="just">
              <a:buFont typeface="+mj-lt"/>
              <a:buAutoNum type="arabicPeriod"/>
            </a:pPr>
            <a:r>
              <a:rPr lang="en-GB" dirty="0" smtClean="0"/>
              <a:t>The </a:t>
            </a:r>
            <a:r>
              <a:rPr lang="en-GB" dirty="0" err="1" smtClean="0"/>
              <a:t>analog</a:t>
            </a:r>
            <a:r>
              <a:rPr lang="en-GB" dirty="0" smtClean="0"/>
              <a:t> serial pins are at first assigned as six output pins.</a:t>
            </a:r>
            <a:endParaRPr lang="en-US" sz="1600" dirty="0" smtClean="0"/>
          </a:p>
          <a:p>
            <a:pPr lvl="0" algn="just">
              <a:buFont typeface="+mj-lt"/>
              <a:buAutoNum type="arabicPeriod"/>
            </a:pPr>
            <a:r>
              <a:rPr lang="en-GB" dirty="0" smtClean="0"/>
              <a:t>The baud rate is specified.</a:t>
            </a:r>
            <a:endParaRPr lang="en-US" sz="1600" dirty="0" smtClean="0"/>
          </a:p>
          <a:p>
            <a:pPr lvl="0" algn="just">
              <a:buFont typeface="+mj-lt"/>
              <a:buAutoNum type="arabicPeriod"/>
            </a:pPr>
            <a:r>
              <a:rPr lang="en-GB" dirty="0" smtClean="0"/>
              <a:t>For each character – all the alphabetic, numeric and a few alphanumeric, specific set of output pins are high. Here the Braille convention is followed.</a:t>
            </a:r>
            <a:endParaRPr lang="en-US" sz="1600" dirty="0" smtClean="0"/>
          </a:p>
          <a:p>
            <a:pPr lvl="0" algn="just">
              <a:buFont typeface="+mj-lt"/>
              <a:buAutoNum type="arabicPeriod"/>
            </a:pPr>
            <a:r>
              <a:rPr lang="en-GB" dirty="0" smtClean="0"/>
              <a:t>The program is terminated.</a:t>
            </a:r>
            <a:endParaRPr lang="en-US" sz="1600" dirty="0" smtClean="0"/>
          </a:p>
          <a:p>
            <a:pPr lvl="1">
              <a:buNone/>
            </a:pPr>
            <a:endParaRPr lang="en-US" dirty="0"/>
          </a:p>
        </p:txBody>
      </p:sp>
    </p:spTree>
    <p:extLst>
      <p:ext uri="{BB962C8B-B14F-4D97-AF65-F5344CB8AC3E}">
        <p14:creationId xmlns:p14="http://schemas.microsoft.com/office/powerpoint/2010/main" xmlns="" val="146971389"/>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BRAILLE GLOVE</a:t>
            </a:r>
            <a:endParaRPr lang="en-US" dirty="0"/>
          </a:p>
        </p:txBody>
      </p:sp>
      <p:sp>
        <p:nvSpPr>
          <p:cNvPr id="3" name="Content Placeholder 2"/>
          <p:cNvSpPr>
            <a:spLocks noGrp="1"/>
          </p:cNvSpPr>
          <p:nvPr>
            <p:ph idx="1"/>
          </p:nvPr>
        </p:nvSpPr>
        <p:spPr/>
        <p:txBody>
          <a:bodyPr/>
          <a:lstStyle/>
          <a:p>
            <a:pPr algn="just"/>
            <a:r>
              <a:rPr lang="en-GB" dirty="0" smtClean="0"/>
              <a:t>All over the world, persons with visual handicaps have used Braille as the primary means to reading information. </a:t>
            </a:r>
          </a:p>
          <a:p>
            <a:pPr algn="just"/>
            <a:r>
              <a:rPr lang="en-GB" dirty="0" smtClean="0"/>
              <a:t>Standard Braille is an approach to creating documents which could be read through touch. This is accomplished through the concept of a Braille cell consisting of raised dots on thick sheet of paper. </a:t>
            </a:r>
          </a:p>
          <a:p>
            <a:pPr algn="just"/>
            <a:r>
              <a:rPr lang="en-GB" dirty="0" smtClean="0"/>
              <a:t>A cell consists of six dots arranged in the form of a rectangular grid of two dots horizontally and three dots vertically. With six dots arranged this way, one can obtain sixty three different patterns of dots. A visually Handicapped person is taught Braille by training him or her in discerning the cells by touch, accomplished through his or her fingertips.</a:t>
            </a:r>
            <a:endParaRPr lang="en-US" dirty="0"/>
          </a:p>
        </p:txBody>
      </p:sp>
    </p:spTree>
    <p:extLst>
      <p:ext uri="{BB962C8B-B14F-4D97-AF65-F5344CB8AC3E}">
        <p14:creationId xmlns:p14="http://schemas.microsoft.com/office/powerpoint/2010/main" xmlns="" val="3510149748"/>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ACKNOWLEDGEMENT</a:t>
            </a:r>
            <a:endParaRPr lang="en-US" dirty="0"/>
          </a:p>
        </p:txBody>
      </p:sp>
      <p:sp>
        <p:nvSpPr>
          <p:cNvPr id="3" name="Content Placeholder 2"/>
          <p:cNvSpPr>
            <a:spLocks noGrp="1"/>
          </p:cNvSpPr>
          <p:nvPr>
            <p:ph idx="1"/>
          </p:nvPr>
        </p:nvSpPr>
        <p:spPr/>
        <p:txBody>
          <a:bodyPr/>
          <a:lstStyle/>
          <a:p>
            <a:r>
              <a:rPr lang="en-GB" dirty="0" smtClean="0"/>
              <a:t>We would like to extend our </a:t>
            </a:r>
            <a:r>
              <a:rPr lang="en-GB" dirty="0" smtClean="0"/>
              <a:t>gratitude </a:t>
            </a:r>
            <a:r>
              <a:rPr lang="en-GB" dirty="0" smtClean="0"/>
              <a:t>to our Principal Dr. </a:t>
            </a:r>
            <a:r>
              <a:rPr lang="en-GB" dirty="0" err="1" smtClean="0"/>
              <a:t>Amlyan</a:t>
            </a:r>
            <a:r>
              <a:rPr lang="en-GB" dirty="0" smtClean="0"/>
              <a:t> </a:t>
            </a:r>
            <a:r>
              <a:rPr lang="en-GB" dirty="0" err="1" smtClean="0"/>
              <a:t>Kusum</a:t>
            </a:r>
            <a:r>
              <a:rPr lang="en-GB" dirty="0" smtClean="0"/>
              <a:t> </a:t>
            </a:r>
            <a:r>
              <a:rPr lang="en-GB" dirty="0" err="1" smtClean="0"/>
              <a:t>Nayak</a:t>
            </a:r>
            <a:r>
              <a:rPr lang="en-GB" dirty="0" smtClean="0"/>
              <a:t>, our </a:t>
            </a:r>
            <a:r>
              <a:rPr lang="en-GB" dirty="0" smtClean="0"/>
              <a:t>Project Mentor </a:t>
            </a:r>
            <a:r>
              <a:rPr lang="en-GB" dirty="0" smtClean="0"/>
              <a:t> Prof</a:t>
            </a:r>
            <a:r>
              <a:rPr lang="en-GB" dirty="0" smtClean="0"/>
              <a:t>. </a:t>
            </a:r>
            <a:r>
              <a:rPr lang="en-GB" dirty="0" err="1" smtClean="0"/>
              <a:t>Biswajoy</a:t>
            </a:r>
            <a:r>
              <a:rPr lang="en-GB" dirty="0" smtClean="0"/>
              <a:t> </a:t>
            </a:r>
            <a:r>
              <a:rPr lang="en-GB" dirty="0" err="1" smtClean="0"/>
              <a:t>Chatterjee</a:t>
            </a:r>
            <a:r>
              <a:rPr lang="en-GB" dirty="0" smtClean="0"/>
              <a:t>  and our entire ECE  Department faculty for </a:t>
            </a:r>
            <a:r>
              <a:rPr lang="en-GB" dirty="0" smtClean="0"/>
              <a:t>giving us the opportunity to work on this project and for helping us out with their precious advice at every step of this project</a:t>
            </a:r>
            <a:r>
              <a:rPr lang="en-GB" dirty="0" smtClean="0"/>
              <a:t>.</a:t>
            </a:r>
          </a:p>
          <a:p>
            <a:r>
              <a:rPr lang="en-GB" dirty="0" smtClean="0"/>
              <a:t>Furthermore, we are grateful to the Innovation &amp; Entrepreneurship  Development Cell, Department of Science &amp; technology, Govt. Of India for funding our project.</a:t>
            </a:r>
            <a:endParaRPr lang="en-US" dirty="0" smtClean="0"/>
          </a:p>
          <a:p>
            <a:endParaRPr lang="en-US" dirty="0"/>
          </a:p>
        </p:txBody>
      </p:sp>
    </p:spTree>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589212" y="953589"/>
            <a:ext cx="8915400" cy="5329645"/>
          </a:xfrm>
        </p:spPr>
        <p:txBody>
          <a:bodyPr/>
          <a:lstStyle/>
          <a:p>
            <a:pPr algn="just"/>
            <a:r>
              <a:rPr lang="en-US" dirty="0" smtClean="0"/>
              <a:t>Braille cell: </a:t>
            </a:r>
            <a:r>
              <a:rPr lang="en-GB" dirty="0" smtClean="0"/>
              <a:t>A printed sheet of Braille normally contains upwards of twenty five rows of text with forty cells in each row.</a:t>
            </a:r>
          </a:p>
          <a:p>
            <a:endParaRPr lang="en-US" dirty="0" smtClean="0"/>
          </a:p>
          <a:p>
            <a:endParaRPr lang="en-US" dirty="0" smtClean="0"/>
          </a:p>
          <a:p>
            <a:endParaRPr lang="en-US" dirty="0" smtClean="0"/>
          </a:p>
          <a:p>
            <a:endParaRPr lang="en-US" dirty="0" smtClean="0"/>
          </a:p>
          <a:p>
            <a:pPr algn="just">
              <a:buNone/>
            </a:pPr>
            <a:r>
              <a:rPr lang="en-GB" dirty="0" smtClean="0"/>
              <a:t>	The six dots forming the cell permit sixty three different patterns of dot arrangements.</a:t>
            </a:r>
          </a:p>
          <a:p>
            <a:pPr algn="just"/>
            <a:r>
              <a:rPr lang="en-GB" dirty="0" smtClean="0"/>
              <a:t>Standard English Braille: The sixty three cells will correspond to a letter of the Roman alphabet, or a punctuation mark.</a:t>
            </a:r>
          </a:p>
          <a:p>
            <a:endParaRPr lang="en-US" dirty="0" smtClean="0"/>
          </a:p>
        </p:txBody>
      </p:sp>
      <p:pic>
        <p:nvPicPr>
          <p:cNvPr id="4" name="Picture 3"/>
          <p:cNvPicPr/>
          <p:nvPr/>
        </p:nvPicPr>
        <p:blipFill rotWithShape="1">
          <a:blip r:embed="rId2" cstate="print"/>
          <a:srcRect l="511" t="13788" r="-511" b="1"/>
          <a:stretch/>
        </p:blipFill>
        <p:spPr bwMode="auto">
          <a:xfrm>
            <a:off x="4917213" y="1628911"/>
            <a:ext cx="2409825" cy="1666875"/>
          </a:xfrm>
          <a:prstGeom prst="rect">
            <a:avLst/>
          </a:prstGeom>
          <a:ln>
            <a:noFill/>
          </a:ln>
          <a:extLst>
            <a:ext uri="{53640926-AAD7-44D8-BBD7-CCE9431645EC}">
              <a14:shadowObscured xmlns:a14="http://schemas.microsoft.com/office/drawing/2010/main" xmlns=""/>
            </a:ext>
          </a:extLst>
        </p:spPr>
      </p:pic>
      <p:pic>
        <p:nvPicPr>
          <p:cNvPr id="5" name="Picture 4"/>
          <p:cNvPicPr/>
          <p:nvPr/>
        </p:nvPicPr>
        <p:blipFill>
          <a:blip r:embed="rId3" cstate="print"/>
          <a:stretch>
            <a:fillRect/>
          </a:stretch>
        </p:blipFill>
        <p:spPr>
          <a:xfrm>
            <a:off x="4375343" y="4602683"/>
            <a:ext cx="3929414" cy="2116183"/>
          </a:xfrm>
          <a:prstGeom prst="rect">
            <a:avLst/>
          </a:prstGeom>
        </p:spPr>
      </p:pic>
    </p:spTree>
    <p:extLst>
      <p:ext uri="{BB962C8B-B14F-4D97-AF65-F5344CB8AC3E}">
        <p14:creationId xmlns:p14="http://schemas.microsoft.com/office/powerpoint/2010/main" xmlns="" val="2184212345"/>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589212" y="992777"/>
            <a:ext cx="8915400" cy="4918445"/>
          </a:xfrm>
        </p:spPr>
        <p:txBody>
          <a:bodyPr/>
          <a:lstStyle/>
          <a:p>
            <a:pPr algn="just"/>
            <a:r>
              <a:rPr lang="en-US" dirty="0" smtClean="0"/>
              <a:t>Basic idea behind Braille glove: </a:t>
            </a:r>
            <a:r>
              <a:rPr lang="en-GB" dirty="0" smtClean="0"/>
              <a:t>The six dots forming the cell permit sixty three different patterns of dot arrangements. The combination of the dots correspond to the alphabets, numbers and special symbols of the English language.</a:t>
            </a:r>
          </a:p>
          <a:p>
            <a:pPr algn="just">
              <a:buNone/>
            </a:pPr>
            <a:r>
              <a:rPr lang="en-GB" dirty="0" smtClean="0"/>
              <a:t>	The Braille glove contains six vibration motors, of which five are fixed in the five fingers and one on the centre of the palm. </a:t>
            </a:r>
          </a:p>
          <a:p>
            <a:pPr algn="just">
              <a:buNone/>
            </a:pPr>
            <a:r>
              <a:rPr lang="en-GB" dirty="0" smtClean="0"/>
              <a:t>	After the OCR system has deciphered the text from camera images, each character of the text is then converted into the corresponding Braille code and the relevant vibrator motors are activated. </a:t>
            </a:r>
          </a:p>
          <a:p>
            <a:pPr algn="just">
              <a:buNone/>
            </a:pPr>
            <a:endParaRPr lang="en-US" dirty="0"/>
          </a:p>
        </p:txBody>
      </p:sp>
      <p:pic>
        <p:nvPicPr>
          <p:cNvPr id="4" name="Picture 3"/>
          <p:cNvPicPr/>
          <p:nvPr/>
        </p:nvPicPr>
        <p:blipFill rotWithShape="1">
          <a:blip r:embed="rId2" cstate="print"/>
          <a:srcRect t="-13" r="-54412" b="37"/>
          <a:stretch/>
        </p:blipFill>
        <p:spPr>
          <a:xfrm>
            <a:off x="4880611" y="4362000"/>
            <a:ext cx="1457325" cy="1209675"/>
          </a:xfrm>
          <a:prstGeom prst="rect">
            <a:avLst/>
          </a:prstGeom>
        </p:spPr>
      </p:pic>
      <p:sp>
        <p:nvSpPr>
          <p:cNvPr id="34817" name="Right Arrow 2"/>
          <p:cNvSpPr>
            <a:spLocks/>
          </p:cNvSpPr>
          <p:nvPr/>
        </p:nvSpPr>
        <p:spPr bwMode="auto">
          <a:xfrm>
            <a:off x="5919609" y="4770895"/>
            <a:ext cx="952500" cy="306388"/>
          </a:xfrm>
          <a:prstGeom prst="rightArrow">
            <a:avLst>
              <a:gd name="adj1" fmla="val 50000"/>
              <a:gd name="adj2" fmla="val 35751"/>
            </a:avLst>
          </a:prstGeom>
          <a:solidFill>
            <a:srgbClr val="4F81BD"/>
          </a:solidFill>
          <a:ln w="12700">
            <a:solidFill>
              <a:srgbClr val="243F60"/>
            </a:solidFill>
            <a:miter lim="800000"/>
            <a:headEnd/>
            <a:tailEnd/>
          </a:ln>
        </p:spPr>
        <p:txBody>
          <a:bodyPr vert="horz" wrap="square" lIns="91440" tIns="45720" rIns="91440" bIns="45720" numCol="1" anchor="ctr" anchorCtr="0" compatLnSpc="1">
            <a:prstTxWarp prst="textNoShape">
              <a:avLst/>
            </a:prstTxWarp>
          </a:bodyPr>
          <a:lstStyle/>
          <a:p>
            <a:endParaRPr lang="en-US"/>
          </a:p>
        </p:txBody>
      </p:sp>
      <p:pic>
        <p:nvPicPr>
          <p:cNvPr id="6" name="Picture 5"/>
          <p:cNvPicPr/>
          <p:nvPr/>
        </p:nvPicPr>
        <p:blipFill rotWithShape="1">
          <a:blip r:embed="rId3" cstate="print"/>
          <a:srcRect/>
          <a:stretch/>
        </p:blipFill>
        <p:spPr>
          <a:xfrm>
            <a:off x="6984367" y="4231237"/>
            <a:ext cx="1273175" cy="1314450"/>
          </a:xfrm>
          <a:prstGeom prst="rect">
            <a:avLst/>
          </a:prstGeom>
        </p:spPr>
      </p:pic>
    </p:spTree>
    <p:extLst>
      <p:ext uri="{BB962C8B-B14F-4D97-AF65-F5344CB8AC3E}">
        <p14:creationId xmlns:p14="http://schemas.microsoft.com/office/powerpoint/2010/main" xmlns="" val="4228575428"/>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589212" y="1541417"/>
            <a:ext cx="8915400" cy="4369805"/>
          </a:xfrm>
        </p:spPr>
        <p:txBody>
          <a:bodyPr/>
          <a:lstStyle/>
          <a:p>
            <a:r>
              <a:rPr lang="en-US" dirty="0" smtClean="0"/>
              <a:t>Motors: </a:t>
            </a:r>
            <a:r>
              <a:rPr lang="en-GB" dirty="0" smtClean="0"/>
              <a:t>The main component in Braille glove is vibration motor. It is configured in two basic varieties </a:t>
            </a:r>
            <a:r>
              <a:rPr lang="en-GB" dirty="0" err="1" smtClean="0"/>
              <a:t>i.e</a:t>
            </a:r>
            <a:r>
              <a:rPr lang="en-GB" dirty="0" smtClean="0"/>
              <a:t> coin (or flat) and cylinder (or bar).</a:t>
            </a:r>
          </a:p>
          <a:p>
            <a:r>
              <a:rPr lang="en-GB" dirty="0" smtClean="0"/>
              <a:t>Cylinder type motors are simple brush motors with a traditional axial design. The eccentric movement of the weight attached to the rotor provides vibration during operation. In Braille glove it is best suited in finger positions.</a:t>
            </a:r>
            <a:endParaRPr lang="en-US" dirty="0"/>
          </a:p>
        </p:txBody>
      </p:sp>
      <p:pic>
        <p:nvPicPr>
          <p:cNvPr id="4" name="Picture 3" descr="vibrator motor.JPG"/>
          <p:cNvPicPr/>
          <p:nvPr/>
        </p:nvPicPr>
        <p:blipFill>
          <a:blip r:embed="rId2"/>
          <a:stretch>
            <a:fillRect/>
          </a:stretch>
        </p:blipFill>
        <p:spPr>
          <a:xfrm>
            <a:off x="4989011" y="3663553"/>
            <a:ext cx="2187854" cy="1699327"/>
          </a:xfrm>
          <a:prstGeom prst="rect">
            <a:avLst/>
          </a:prstGeom>
        </p:spPr>
      </p:pic>
    </p:spTree>
    <p:extLst>
      <p:ext uri="{BB962C8B-B14F-4D97-AF65-F5344CB8AC3E}">
        <p14:creationId xmlns:p14="http://schemas.microsoft.com/office/powerpoint/2010/main" xmlns="" val="2172624102"/>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a:t>
            </a:r>
            <a:endParaRPr lang="en-US" dirty="0"/>
          </a:p>
        </p:txBody>
      </p:sp>
      <p:sp>
        <p:nvSpPr>
          <p:cNvPr id="3" name="Content Placeholder 2"/>
          <p:cNvSpPr>
            <a:spLocks noGrp="1"/>
          </p:cNvSpPr>
          <p:nvPr>
            <p:ph idx="1"/>
          </p:nvPr>
        </p:nvSpPr>
        <p:spPr/>
        <p:txBody>
          <a:bodyPr/>
          <a:lstStyle/>
          <a:p>
            <a:pPr algn="just"/>
            <a:r>
              <a:rPr lang="en-GB" dirty="0" smtClean="0"/>
              <a:t>Initial test results for the pre-processing and optical character recognition indicate an average of 95% efficiency. The generation of the Braille code as well as the vibratory feedback have provided fruitful outcomes.</a:t>
            </a:r>
          </a:p>
          <a:p>
            <a:pPr algn="just"/>
            <a:r>
              <a:rPr lang="en-GB" dirty="0" smtClean="0"/>
              <a:t>However, the latency of the entire process is quite a bit on the higher side. We expect that the results will enable us to further do research on this subject and help in reducing the latency. </a:t>
            </a:r>
            <a:endParaRPr lang="en-US" dirty="0" smtClean="0"/>
          </a:p>
          <a:p>
            <a:endParaRPr lang="en-US" dirty="0"/>
          </a:p>
        </p:txBody>
      </p:sp>
    </p:spTree>
    <p:extLst>
      <p:ext uri="{BB962C8B-B14F-4D97-AF65-F5344CB8AC3E}">
        <p14:creationId xmlns:p14="http://schemas.microsoft.com/office/powerpoint/2010/main" xmlns="" val="3111969776"/>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 &amp; FURTHER IMPROVEMENTS</a:t>
            </a:r>
            <a:endParaRPr lang="en-US" dirty="0"/>
          </a:p>
        </p:txBody>
      </p:sp>
      <p:sp>
        <p:nvSpPr>
          <p:cNvPr id="3" name="Content Placeholder 2"/>
          <p:cNvSpPr>
            <a:spLocks noGrp="1"/>
          </p:cNvSpPr>
          <p:nvPr>
            <p:ph idx="1"/>
          </p:nvPr>
        </p:nvSpPr>
        <p:spPr/>
        <p:txBody>
          <a:bodyPr/>
          <a:lstStyle/>
          <a:p>
            <a:pPr algn="just"/>
            <a:r>
              <a:rPr lang="en-GB" dirty="0" smtClean="0"/>
              <a:t>This system enables the visually-impaired users to read text not only from books and papers, but also from billboards and signs at a greater distance. </a:t>
            </a:r>
          </a:p>
          <a:p>
            <a:pPr algn="just"/>
            <a:r>
              <a:rPr lang="en-GB" dirty="0" smtClean="0"/>
              <a:t>The use of everyday objects in the development of this device will also reduce the cost of manufacturing the device, thus making it available to people at reasonable price.</a:t>
            </a:r>
          </a:p>
          <a:p>
            <a:pPr algn="just"/>
            <a:r>
              <a:rPr lang="en-GB" dirty="0" smtClean="0"/>
              <a:t>Although the results are promising, the system requires further tests and improvements. For further development, we intend to design a customised electro-tactile grid-array to provide Braille pulse patterns to the finger-tip. We intend to develop a thimble like wearable device for the finger, with an electro-tactile grid array on the finger tip.</a:t>
            </a:r>
            <a:endParaRPr lang="en-US" dirty="0" smtClean="0"/>
          </a:p>
          <a:p>
            <a:pPr algn="just"/>
            <a:endParaRPr lang="en-US" dirty="0"/>
          </a:p>
        </p:txBody>
      </p:sp>
      <p:pic>
        <p:nvPicPr>
          <p:cNvPr id="4" name="Picture 3" descr="thimble2.jpg"/>
          <p:cNvPicPr/>
          <p:nvPr/>
        </p:nvPicPr>
        <p:blipFill>
          <a:blip r:embed="rId2" cstate="print"/>
          <a:stretch>
            <a:fillRect/>
          </a:stretch>
        </p:blipFill>
        <p:spPr>
          <a:xfrm>
            <a:off x="4747804" y="5341408"/>
            <a:ext cx="1981020" cy="1264490"/>
          </a:xfrm>
          <a:prstGeom prst="rect">
            <a:avLst/>
          </a:prstGeom>
        </p:spPr>
      </p:pic>
      <p:pic>
        <p:nvPicPr>
          <p:cNvPr id="5" name="Picture 4" descr="thimble1.jpeg"/>
          <p:cNvPicPr/>
          <p:nvPr/>
        </p:nvPicPr>
        <p:blipFill>
          <a:blip r:embed="rId3" cstate="print"/>
          <a:stretch>
            <a:fillRect/>
          </a:stretch>
        </p:blipFill>
        <p:spPr>
          <a:xfrm>
            <a:off x="6717710" y="5342710"/>
            <a:ext cx="1485765" cy="1285284"/>
          </a:xfrm>
          <a:prstGeom prst="rect">
            <a:avLst/>
          </a:prstGeom>
        </p:spPr>
      </p:pic>
    </p:spTree>
    <p:extLst>
      <p:ext uri="{BB962C8B-B14F-4D97-AF65-F5344CB8AC3E}">
        <p14:creationId xmlns:p14="http://schemas.microsoft.com/office/powerpoint/2010/main" xmlns="" val="3170778548"/>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AT A GLANCE</a:t>
            </a:r>
            <a:endParaRPr lang="en-US" dirty="0"/>
          </a:p>
        </p:txBody>
      </p:sp>
      <p:sp>
        <p:nvSpPr>
          <p:cNvPr id="4" name="Rectangle 2"/>
          <p:cNvSpPr>
            <a:spLocks noChangeArrowheads="1"/>
          </p:cNvSpPr>
          <p:nvPr/>
        </p:nvSpPr>
        <p:spPr bwMode="auto">
          <a:xfrm>
            <a:off x="2592925" y="1626859"/>
            <a:ext cx="7796020" cy="120032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GB" sz="2000" b="1" i="0" u="none" strike="noStrike" cap="none" normalizeH="0" baseline="0" dirty="0" smtClean="0">
                <a:ln>
                  <a:noFill/>
                </a:ln>
                <a:solidFill>
                  <a:schemeClr val="tx1"/>
                </a:solidFill>
                <a:effectLst/>
                <a:ea typeface="Calibri" panose="020F0502020204030204" pitchFamily="34" charset="0"/>
                <a:cs typeface="Calibri" panose="020F0502020204030204" pitchFamily="34" charset="0"/>
              </a:rPr>
              <a:t>Step 1</a:t>
            </a:r>
            <a:r>
              <a:rPr kumimoji="0" lang="en-GB" sz="2000" b="0" i="0" u="none" strike="noStrike" cap="none" normalizeH="0" baseline="0" dirty="0" smtClean="0">
                <a:ln>
                  <a:noFill/>
                </a:ln>
                <a:solidFill>
                  <a:schemeClr val="tx1"/>
                </a:solidFill>
                <a:effectLst/>
                <a:ea typeface="Calibri" panose="020F0502020204030204" pitchFamily="34" charset="0"/>
                <a:cs typeface="Calibri" panose="020F0502020204030204" pitchFamily="34" charset="0"/>
              </a:rPr>
              <a:t>: The picture of a distant object with text is captured using a camera.</a:t>
            </a:r>
            <a:endParaRPr kumimoji="0" lang="en-US"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3200" b="0" i="0" u="none" strike="noStrike" cap="none" normalizeH="0" baseline="0" dirty="0" smtClean="0">
              <a:ln>
                <a:noFill/>
              </a:ln>
              <a:solidFill>
                <a:schemeClr val="tx1"/>
              </a:solidFill>
              <a:effectLst/>
            </a:endParaRPr>
          </a:p>
        </p:txBody>
      </p:sp>
      <p:pic>
        <p:nvPicPr>
          <p:cNvPr id="1025" name="Picture 2" descr="vlcsnap-2015-05-13-00h02m32s59"/>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2592926" y="2574097"/>
            <a:ext cx="6901804" cy="4017079"/>
          </a:xfrm>
          <a:prstGeom prst="rect">
            <a:avLst/>
          </a:prstGeom>
          <a:noFill/>
          <a:extLst>
            <a:ext uri="{909E8E84-426E-40DD-AFC4-6F175D3DCCD1}">
              <a14:hiddenFill xmlns:a14="http://schemas.microsoft.com/office/drawing/2010/main" xmlns="">
                <a:solidFill>
                  <a:srgbClr val="FFFFFF"/>
                </a:solidFill>
              </a14:hiddenFill>
            </a:ext>
          </a:extLst>
        </p:spPr>
      </p:pic>
      <p:sp>
        <p:nvSpPr>
          <p:cNvPr id="5" name="Rectangle 3"/>
          <p:cNvSpPr>
            <a:spLocks noChangeArrowheads="1"/>
          </p:cNvSpPr>
          <p:nvPr/>
        </p:nvSpPr>
        <p:spPr bwMode="auto">
          <a:xfrm>
            <a:off x="3294346" y="5673246"/>
            <a:ext cx="12192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xmlns="" val="3048430488"/>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589212" y="1763486"/>
            <a:ext cx="8915400" cy="4147736"/>
          </a:xfrm>
        </p:spPr>
        <p:txBody>
          <a:bodyPr/>
          <a:lstStyle/>
          <a:p>
            <a:r>
              <a:rPr lang="en-GB" b="1" dirty="0"/>
              <a:t>Step 2</a:t>
            </a:r>
            <a:r>
              <a:rPr lang="en-GB" dirty="0"/>
              <a:t>: The screenshot of the picture is taken by ABBYY Screenshot Reader.</a:t>
            </a:r>
            <a:endParaRPr lang="en-US" dirty="0"/>
          </a:p>
          <a:p>
            <a:pPr marL="0" indent="0">
              <a:buNone/>
            </a:pPr>
            <a:endParaRPr lang="en-US" dirty="0"/>
          </a:p>
        </p:txBody>
      </p:sp>
      <p:pic>
        <p:nvPicPr>
          <p:cNvPr id="4" name="Picture 3" descr="C:\Users\ROSHWIN\Desktop\Roshwin's Folder\PROJECT\REPORT\vlcsnap-2015-05-13-00h02m52s252.png"/>
          <p:cNvPicPr/>
          <p:nvPr/>
        </p:nvPicPr>
        <p:blipFill>
          <a:blip r:embed="rId2" cstate="print"/>
          <a:srcRect/>
          <a:stretch>
            <a:fillRect/>
          </a:stretch>
        </p:blipFill>
        <p:spPr bwMode="auto">
          <a:xfrm>
            <a:off x="2589212" y="2765545"/>
            <a:ext cx="6842887" cy="3885775"/>
          </a:xfrm>
          <a:prstGeom prst="rect">
            <a:avLst/>
          </a:prstGeom>
          <a:noFill/>
          <a:ln w="9525">
            <a:noFill/>
            <a:miter lim="800000"/>
            <a:headEnd/>
            <a:tailEnd/>
          </a:ln>
        </p:spPr>
      </p:pic>
    </p:spTree>
    <p:extLst>
      <p:ext uri="{BB962C8B-B14F-4D97-AF65-F5344CB8AC3E}">
        <p14:creationId xmlns:p14="http://schemas.microsoft.com/office/powerpoint/2010/main" xmlns="" val="3179024321"/>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589212" y="1776549"/>
            <a:ext cx="8915400" cy="4134673"/>
          </a:xfrm>
        </p:spPr>
        <p:txBody>
          <a:bodyPr/>
          <a:lstStyle/>
          <a:p>
            <a:r>
              <a:rPr lang="en-GB" b="1" dirty="0"/>
              <a:t>Step 3:  </a:t>
            </a:r>
            <a:r>
              <a:rPr lang="en-GB" dirty="0"/>
              <a:t>The ABBYY Screenshot Reader processes the image.</a:t>
            </a:r>
            <a:endParaRPr lang="en-US" dirty="0"/>
          </a:p>
          <a:p>
            <a:endParaRPr lang="en-US" dirty="0"/>
          </a:p>
        </p:txBody>
      </p:sp>
      <p:pic>
        <p:nvPicPr>
          <p:cNvPr id="4" name="Picture 3" descr="C:\Users\ROSHWIN\Desktop\Roshwin's Folder\PROJECT\REPORT\vlcsnap-2015-05-13-00h03m00s77.png"/>
          <p:cNvPicPr/>
          <p:nvPr/>
        </p:nvPicPr>
        <p:blipFill>
          <a:blip r:embed="rId2" cstate="print"/>
          <a:srcRect/>
          <a:stretch>
            <a:fillRect/>
          </a:stretch>
        </p:blipFill>
        <p:spPr bwMode="auto">
          <a:xfrm>
            <a:off x="2589212" y="2787021"/>
            <a:ext cx="6467106" cy="3851773"/>
          </a:xfrm>
          <a:prstGeom prst="rect">
            <a:avLst/>
          </a:prstGeom>
          <a:noFill/>
          <a:ln w="9525">
            <a:noFill/>
            <a:miter lim="800000"/>
            <a:headEnd/>
            <a:tailEnd/>
          </a:ln>
        </p:spPr>
      </p:pic>
    </p:spTree>
    <p:extLst>
      <p:ext uri="{BB962C8B-B14F-4D97-AF65-F5344CB8AC3E}">
        <p14:creationId xmlns:p14="http://schemas.microsoft.com/office/powerpoint/2010/main" xmlns="" val="1850849562"/>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589212" y="1711234"/>
            <a:ext cx="8915400" cy="4199988"/>
          </a:xfrm>
        </p:spPr>
        <p:txBody>
          <a:bodyPr/>
          <a:lstStyle/>
          <a:p>
            <a:r>
              <a:rPr lang="en-GB" b="1" dirty="0"/>
              <a:t>Step 4: </a:t>
            </a:r>
            <a:r>
              <a:rPr lang="en-GB" dirty="0"/>
              <a:t>The text is detected by the OCR software</a:t>
            </a:r>
            <a:endParaRPr lang="en-US" dirty="0"/>
          </a:p>
          <a:p>
            <a:pPr marL="0" indent="0">
              <a:buNone/>
            </a:pPr>
            <a:endParaRPr lang="en-US" dirty="0"/>
          </a:p>
        </p:txBody>
      </p:sp>
      <p:pic>
        <p:nvPicPr>
          <p:cNvPr id="4" name="Picture 3" descr="C:\Users\ROSHWIN\Desktop\Roshwin's Folder\PROJECT\REPORT\vlcsnap-2015-05-13-00h03m12s201.png"/>
          <p:cNvPicPr/>
          <p:nvPr/>
        </p:nvPicPr>
        <p:blipFill>
          <a:blip r:embed="rId2" cstate="print"/>
          <a:srcRect/>
          <a:stretch>
            <a:fillRect/>
          </a:stretch>
        </p:blipFill>
        <p:spPr bwMode="auto">
          <a:xfrm>
            <a:off x="2589212" y="2760352"/>
            <a:ext cx="6592366" cy="3803286"/>
          </a:xfrm>
          <a:prstGeom prst="rect">
            <a:avLst/>
          </a:prstGeom>
          <a:noFill/>
          <a:ln w="9525">
            <a:noFill/>
            <a:miter lim="800000"/>
            <a:headEnd/>
            <a:tailEnd/>
          </a:ln>
        </p:spPr>
      </p:pic>
    </p:spTree>
    <p:extLst>
      <p:ext uri="{BB962C8B-B14F-4D97-AF65-F5344CB8AC3E}">
        <p14:creationId xmlns:p14="http://schemas.microsoft.com/office/powerpoint/2010/main" xmlns="" val="2902003714"/>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589212" y="1724297"/>
            <a:ext cx="8915400" cy="4186925"/>
          </a:xfrm>
        </p:spPr>
        <p:txBody>
          <a:bodyPr/>
          <a:lstStyle/>
          <a:p>
            <a:r>
              <a:rPr lang="en-GB" b="1" dirty="0"/>
              <a:t>Step 5</a:t>
            </a:r>
            <a:r>
              <a:rPr lang="en-GB" dirty="0"/>
              <a:t>: The text is then fed to Arduino, </a:t>
            </a:r>
            <a:r>
              <a:rPr lang="en-GB" dirty="0" smtClean="0"/>
              <a:t>character wise.</a:t>
            </a:r>
          </a:p>
          <a:p>
            <a:pPr marL="0" indent="0">
              <a:buNone/>
            </a:pPr>
            <a:endParaRPr lang="en-US" dirty="0"/>
          </a:p>
          <a:p>
            <a:endParaRPr lang="en-US" dirty="0"/>
          </a:p>
        </p:txBody>
      </p:sp>
      <p:pic>
        <p:nvPicPr>
          <p:cNvPr id="4" name="Picture 3" descr="C:\Users\ROSHWIN\Desktop\Roshwin's Folder\PROJECT\REPORT\vlcsnap-2015-05-13-00h03m30s124.png"/>
          <p:cNvPicPr/>
          <p:nvPr/>
        </p:nvPicPr>
        <p:blipFill>
          <a:blip r:embed="rId2" cstate="print"/>
          <a:srcRect/>
          <a:stretch>
            <a:fillRect/>
          </a:stretch>
        </p:blipFill>
        <p:spPr bwMode="auto">
          <a:xfrm>
            <a:off x="2589212" y="2706377"/>
            <a:ext cx="6767730" cy="3832209"/>
          </a:xfrm>
          <a:prstGeom prst="rect">
            <a:avLst/>
          </a:prstGeom>
          <a:noFill/>
          <a:ln w="9525">
            <a:noFill/>
            <a:miter lim="800000"/>
            <a:headEnd/>
            <a:tailEnd/>
          </a:ln>
        </p:spPr>
      </p:pic>
    </p:spTree>
    <p:extLst>
      <p:ext uri="{BB962C8B-B14F-4D97-AF65-F5344CB8AC3E}">
        <p14:creationId xmlns:p14="http://schemas.microsoft.com/office/powerpoint/2010/main" xmlns="" val="2243316509"/>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ABSTRACT</a:t>
            </a:r>
            <a:endParaRPr lang="en-US" dirty="0"/>
          </a:p>
        </p:txBody>
      </p:sp>
      <p:sp>
        <p:nvSpPr>
          <p:cNvPr id="3" name="Content Placeholder 2"/>
          <p:cNvSpPr>
            <a:spLocks noGrp="1"/>
          </p:cNvSpPr>
          <p:nvPr>
            <p:ph idx="1"/>
          </p:nvPr>
        </p:nvSpPr>
        <p:spPr/>
        <p:txBody>
          <a:bodyPr/>
          <a:lstStyle/>
          <a:p>
            <a:pPr algn="just"/>
            <a:r>
              <a:rPr lang="en-GB" dirty="0" smtClean="0"/>
              <a:t>This system aims to develop cost-effective assistive technologies to provide blind people with a greater degree of independence in their daily activities. </a:t>
            </a:r>
          </a:p>
          <a:p>
            <a:pPr algn="just">
              <a:buNone/>
            </a:pPr>
            <a:r>
              <a:rPr lang="en-GB" dirty="0" smtClean="0"/>
              <a:t>	Our research and development of the original prototype comprises of an OCR-based solution comprising a combination of off-the-shelf components, such as a high-resolution webcam, an in-built Optical Recognition Software and a Braille code enabled hand glove. </a:t>
            </a:r>
            <a:endParaRPr lang="en-US" dirty="0"/>
          </a:p>
        </p:txBody>
      </p:sp>
    </p:spTree>
    <p:extLst>
      <p:ext uri="{BB962C8B-B14F-4D97-AF65-F5344CB8AC3E}">
        <p14:creationId xmlns:p14="http://schemas.microsoft.com/office/powerpoint/2010/main" xmlns="" val="3932899894"/>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589212" y="1776549"/>
            <a:ext cx="8915400" cy="4134673"/>
          </a:xfrm>
        </p:spPr>
        <p:txBody>
          <a:bodyPr/>
          <a:lstStyle/>
          <a:p>
            <a:r>
              <a:rPr lang="en-GB" b="1" dirty="0"/>
              <a:t>Step 6:</a:t>
            </a:r>
            <a:r>
              <a:rPr lang="en-GB" dirty="0"/>
              <a:t> The vibratory motors vibrate according to the characters detected following the standard Braille code and the user can identify the characters.</a:t>
            </a:r>
            <a:endParaRPr lang="en-US" dirty="0"/>
          </a:p>
          <a:p>
            <a:pPr marL="0" indent="0">
              <a:buNone/>
            </a:pPr>
            <a:endParaRPr lang="en-US" dirty="0"/>
          </a:p>
        </p:txBody>
      </p:sp>
      <p:pic>
        <p:nvPicPr>
          <p:cNvPr id="4" name="Picture 3" descr="C:\Users\ROSHWIN\Desktop\Roshwin's Folder\PROJECT\REPORT\vlcsnap-2015-05-13-00h03m21s40.png"/>
          <p:cNvPicPr/>
          <p:nvPr/>
        </p:nvPicPr>
        <p:blipFill>
          <a:blip r:embed="rId2" cstate="print"/>
          <a:srcRect/>
          <a:stretch>
            <a:fillRect/>
          </a:stretch>
        </p:blipFill>
        <p:spPr bwMode="auto">
          <a:xfrm>
            <a:off x="2589212" y="3253735"/>
            <a:ext cx="6053747" cy="3410112"/>
          </a:xfrm>
          <a:prstGeom prst="rect">
            <a:avLst/>
          </a:prstGeom>
          <a:noFill/>
          <a:ln w="9525">
            <a:noFill/>
            <a:miter lim="800000"/>
            <a:headEnd/>
            <a:tailEnd/>
          </a:ln>
        </p:spPr>
      </p:pic>
    </p:spTree>
    <p:extLst>
      <p:ext uri="{BB962C8B-B14F-4D97-AF65-F5344CB8AC3E}">
        <p14:creationId xmlns:p14="http://schemas.microsoft.com/office/powerpoint/2010/main" xmlns="" val="3618399712"/>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2601739" y="3128375"/>
            <a:ext cx="8915399" cy="2262781"/>
          </a:xfrm>
        </p:spPr>
        <p:txBody>
          <a:bodyPr>
            <a:normAutofit/>
          </a:bodyPr>
          <a:lstStyle/>
          <a:p>
            <a:pPr algn="r"/>
            <a:r>
              <a:rPr lang="en-US" sz="8000" dirty="0" smtClean="0">
                <a:latin typeface="Felix Titling" pitchFamily="82" charset="0"/>
                <a:ea typeface="FangSong" pitchFamily="49" charset="-122"/>
              </a:rPr>
              <a:t>THANK</a:t>
            </a:r>
            <a:r>
              <a:rPr lang="en-US" sz="8000" dirty="0" smtClean="0"/>
              <a:t> </a:t>
            </a:r>
            <a:r>
              <a:rPr lang="en-US" sz="8000" dirty="0" smtClean="0">
                <a:latin typeface="Felix Titling" panose="04060505060202020A04" pitchFamily="82" charset="0"/>
              </a:rPr>
              <a:t>YOU</a:t>
            </a:r>
            <a:endParaRPr lang="en-US" sz="8000" dirty="0">
              <a:latin typeface="Felix Titling" panose="04060505060202020A04" pitchFamily="82" charset="0"/>
            </a:endParaRPr>
          </a:p>
        </p:txBody>
      </p:sp>
    </p:spTree>
    <p:extLst>
      <p:ext uri="{BB962C8B-B14F-4D97-AF65-F5344CB8AC3E}">
        <p14:creationId xmlns:p14="http://schemas.microsoft.com/office/powerpoint/2010/main" xmlns="" val="3446987409"/>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CONTENTS</a:t>
            </a:r>
            <a:endParaRPr lang="en-US" dirty="0"/>
          </a:p>
        </p:txBody>
      </p:sp>
      <p:sp>
        <p:nvSpPr>
          <p:cNvPr id="3" name="Content Placeholder 2"/>
          <p:cNvSpPr>
            <a:spLocks noGrp="1"/>
          </p:cNvSpPr>
          <p:nvPr>
            <p:ph idx="1"/>
          </p:nvPr>
        </p:nvSpPr>
        <p:spPr>
          <a:xfrm>
            <a:off x="2592925" y="1482246"/>
            <a:ext cx="8915400" cy="3777622"/>
          </a:xfrm>
        </p:spPr>
        <p:txBody>
          <a:bodyPr>
            <a:noAutofit/>
          </a:bodyPr>
          <a:lstStyle/>
          <a:p>
            <a:pPr>
              <a:lnSpc>
                <a:spcPct val="120000"/>
              </a:lnSpc>
              <a:spcBef>
                <a:spcPts val="0"/>
              </a:spcBef>
              <a:buFont typeface="+mj-lt"/>
              <a:buAutoNum type="arabicPeriod"/>
            </a:pPr>
            <a:r>
              <a:rPr lang="en-US" dirty="0" smtClean="0"/>
              <a:t>Introduction</a:t>
            </a:r>
          </a:p>
          <a:p>
            <a:pPr>
              <a:lnSpc>
                <a:spcPct val="120000"/>
              </a:lnSpc>
              <a:spcBef>
                <a:spcPts val="0"/>
              </a:spcBef>
              <a:buFont typeface="+mj-lt"/>
              <a:buAutoNum type="arabicPeriod"/>
            </a:pPr>
            <a:r>
              <a:rPr lang="en-US" dirty="0" smtClean="0"/>
              <a:t>Driving Principle for the Design</a:t>
            </a:r>
          </a:p>
          <a:p>
            <a:pPr>
              <a:lnSpc>
                <a:spcPct val="120000"/>
              </a:lnSpc>
              <a:spcBef>
                <a:spcPts val="0"/>
              </a:spcBef>
              <a:buFont typeface="+mj-lt"/>
              <a:buAutoNum type="arabicPeriod"/>
            </a:pPr>
            <a:r>
              <a:rPr lang="en-GB" dirty="0" smtClean="0"/>
              <a:t>Overview of Existing Reading Devices for the Blind</a:t>
            </a:r>
          </a:p>
          <a:p>
            <a:pPr>
              <a:lnSpc>
                <a:spcPct val="120000"/>
              </a:lnSpc>
              <a:spcBef>
                <a:spcPts val="0"/>
              </a:spcBef>
              <a:buFont typeface="+mj-lt"/>
              <a:buAutoNum type="arabicPeriod"/>
            </a:pPr>
            <a:r>
              <a:rPr lang="en-GB" dirty="0" smtClean="0"/>
              <a:t>Objectives and Design Consideration</a:t>
            </a:r>
          </a:p>
          <a:p>
            <a:pPr>
              <a:lnSpc>
                <a:spcPct val="120000"/>
              </a:lnSpc>
              <a:spcBef>
                <a:spcPts val="0"/>
              </a:spcBef>
              <a:buFont typeface="+mj-lt"/>
              <a:buAutoNum type="arabicPeriod"/>
            </a:pPr>
            <a:r>
              <a:rPr lang="en-GB" dirty="0" smtClean="0"/>
              <a:t>Text Detection and Extraction from Distant Scenes</a:t>
            </a:r>
          </a:p>
          <a:p>
            <a:pPr>
              <a:lnSpc>
                <a:spcPct val="120000"/>
              </a:lnSpc>
              <a:spcBef>
                <a:spcPts val="0"/>
              </a:spcBef>
              <a:buFont typeface="+mj-lt"/>
              <a:buAutoNum type="arabicPeriod"/>
            </a:pPr>
            <a:r>
              <a:rPr lang="en-GB" dirty="0" smtClean="0"/>
              <a:t>Optical Code Recognition</a:t>
            </a:r>
          </a:p>
          <a:p>
            <a:pPr>
              <a:lnSpc>
                <a:spcPct val="120000"/>
              </a:lnSpc>
              <a:spcBef>
                <a:spcPts val="0"/>
              </a:spcBef>
              <a:buFont typeface="+mj-lt"/>
              <a:buAutoNum type="arabicPeriod"/>
            </a:pPr>
            <a:r>
              <a:rPr lang="en-GB" dirty="0" smtClean="0"/>
              <a:t>Developmental Stages</a:t>
            </a:r>
          </a:p>
          <a:p>
            <a:pPr>
              <a:lnSpc>
                <a:spcPct val="120000"/>
              </a:lnSpc>
              <a:spcBef>
                <a:spcPts val="0"/>
              </a:spcBef>
              <a:buFont typeface="+mj-lt"/>
              <a:buAutoNum type="arabicPeriod"/>
            </a:pPr>
            <a:r>
              <a:rPr lang="en-GB" dirty="0" smtClean="0"/>
              <a:t>Micro-Controller Circuit Board</a:t>
            </a:r>
          </a:p>
          <a:p>
            <a:pPr>
              <a:lnSpc>
                <a:spcPct val="120000"/>
              </a:lnSpc>
              <a:spcBef>
                <a:spcPts val="0"/>
              </a:spcBef>
              <a:buFont typeface="+mj-lt"/>
              <a:buAutoNum type="arabicPeriod"/>
            </a:pPr>
            <a:r>
              <a:rPr lang="en-GB" dirty="0" smtClean="0"/>
              <a:t>Braille Glove</a:t>
            </a:r>
          </a:p>
          <a:p>
            <a:pPr>
              <a:lnSpc>
                <a:spcPct val="120000"/>
              </a:lnSpc>
              <a:spcBef>
                <a:spcPts val="0"/>
              </a:spcBef>
              <a:buFont typeface="+mj-lt"/>
              <a:buAutoNum type="arabicPeriod"/>
            </a:pPr>
            <a:r>
              <a:rPr lang="en-GB" dirty="0" smtClean="0"/>
              <a:t> </a:t>
            </a:r>
            <a:r>
              <a:rPr lang="en-GB" dirty="0" smtClean="0"/>
              <a:t>Results</a:t>
            </a:r>
            <a:endParaRPr lang="en-GB" dirty="0" smtClean="0"/>
          </a:p>
          <a:p>
            <a:pPr>
              <a:lnSpc>
                <a:spcPct val="120000"/>
              </a:lnSpc>
              <a:spcBef>
                <a:spcPts val="0"/>
              </a:spcBef>
              <a:buFont typeface="+mj-lt"/>
              <a:buAutoNum type="arabicPeriod"/>
            </a:pPr>
            <a:r>
              <a:rPr lang="en-GB" dirty="0" smtClean="0"/>
              <a:t>Conclusion and Further Improvements</a:t>
            </a:r>
          </a:p>
          <a:p>
            <a:pPr>
              <a:lnSpc>
                <a:spcPct val="120000"/>
              </a:lnSpc>
              <a:spcBef>
                <a:spcPts val="0"/>
              </a:spcBef>
              <a:buFont typeface="+mj-lt"/>
              <a:buAutoNum type="arabicPeriod"/>
            </a:pPr>
            <a:r>
              <a:rPr lang="en-GB" dirty="0" smtClean="0"/>
              <a:t>At a Glance</a:t>
            </a:r>
          </a:p>
        </p:txBody>
      </p:sp>
    </p:spTree>
    <p:extLst>
      <p:ext uri="{BB962C8B-B14F-4D97-AF65-F5344CB8AC3E}">
        <p14:creationId xmlns:p14="http://schemas.microsoft.com/office/powerpoint/2010/main" xmlns="" val="172695601"/>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INTRODUCTION</a:t>
            </a:r>
            <a:endParaRPr lang="en-US" dirty="0"/>
          </a:p>
        </p:txBody>
      </p:sp>
      <p:sp>
        <p:nvSpPr>
          <p:cNvPr id="3" name="Content Placeholder 2"/>
          <p:cNvSpPr>
            <a:spLocks noGrp="1"/>
          </p:cNvSpPr>
          <p:nvPr>
            <p:ph idx="1"/>
          </p:nvPr>
        </p:nvSpPr>
        <p:spPr/>
        <p:txBody>
          <a:bodyPr/>
          <a:lstStyle/>
          <a:p>
            <a:pPr algn="just"/>
            <a:r>
              <a:rPr lang="en-GB" dirty="0" smtClean="0"/>
              <a:t>This project was conceived keeping in mind the day to day struggles such as reading from blackboards, signboards, grocery shopping, reading bus-numbers from the distance, etc faced by the blind and visually impaired people. </a:t>
            </a:r>
          </a:p>
          <a:p>
            <a:pPr algn="just"/>
            <a:r>
              <a:rPr lang="en-GB" dirty="0" smtClean="0"/>
              <a:t>According to a recent survey by a national organisation for ophthalmologists</a:t>
            </a:r>
            <a:r>
              <a:rPr lang="en-GB" baseline="30000" dirty="0" smtClean="0"/>
              <a:t>  </a:t>
            </a:r>
            <a:r>
              <a:rPr lang="en-GB" dirty="0" smtClean="0"/>
              <a:t>India accounts for 20% of the total blind population of the world, with 7.8 million visually impaired out of the 39 million across the globe. India is now home to the world's largest number of blind people. </a:t>
            </a:r>
          </a:p>
          <a:p>
            <a:pPr algn="just"/>
            <a:r>
              <a:rPr lang="en-GB" dirty="0" smtClean="0"/>
              <a:t>285 million people are estimated to be visually impaired worldwide: 39 million are blind and 246 have low vision.</a:t>
            </a:r>
          </a:p>
          <a:p>
            <a:pPr algn="just"/>
            <a:r>
              <a:rPr lang="en-GB" dirty="0" smtClean="0"/>
              <a:t>About 65 % of all people who are visually impaired are aged 50 and older, while this age group comprises about 20 % of the world's population.</a:t>
            </a:r>
            <a:endParaRPr lang="en-US" dirty="0"/>
          </a:p>
        </p:txBody>
      </p:sp>
    </p:spTree>
    <p:extLst>
      <p:ext uri="{BB962C8B-B14F-4D97-AF65-F5344CB8AC3E}">
        <p14:creationId xmlns:p14="http://schemas.microsoft.com/office/powerpoint/2010/main" xmlns="" val="2073141411"/>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576149" y="1449977"/>
            <a:ext cx="8915400" cy="4461245"/>
          </a:xfrm>
        </p:spPr>
        <p:txBody>
          <a:bodyPr>
            <a:normAutofit/>
          </a:bodyPr>
          <a:lstStyle/>
          <a:p>
            <a:pPr algn="just"/>
            <a:r>
              <a:rPr lang="en-GB" dirty="0" smtClean="0"/>
              <a:t>Globally the major causes of visual impairment are:</a:t>
            </a:r>
            <a:endParaRPr lang="en-US" dirty="0" smtClean="0"/>
          </a:p>
          <a:p>
            <a:pPr lvl="1">
              <a:buFont typeface="+mj-lt"/>
              <a:buAutoNum type="arabicPeriod"/>
            </a:pPr>
            <a:r>
              <a:rPr lang="en-GB" dirty="0" smtClean="0"/>
              <a:t>Uncorrected refractive errors (myopia, hyperopia or astigmatism), 43 %</a:t>
            </a:r>
            <a:endParaRPr lang="en-US" dirty="0" smtClean="0"/>
          </a:p>
          <a:p>
            <a:pPr lvl="1">
              <a:buFont typeface="+mj-lt"/>
              <a:buAutoNum type="arabicPeriod"/>
            </a:pPr>
            <a:r>
              <a:rPr lang="en-GB" dirty="0" err="1" smtClean="0"/>
              <a:t>Unoperated</a:t>
            </a:r>
            <a:r>
              <a:rPr lang="en-GB" dirty="0" smtClean="0"/>
              <a:t> cataract, 33%</a:t>
            </a:r>
            <a:endParaRPr lang="en-US" dirty="0" smtClean="0"/>
          </a:p>
          <a:p>
            <a:pPr lvl="1">
              <a:buFont typeface="+mj-lt"/>
              <a:buAutoNum type="arabicPeriod"/>
            </a:pPr>
            <a:r>
              <a:rPr lang="en-GB" dirty="0" smtClean="0"/>
              <a:t>Glaucoma, 2%.</a:t>
            </a:r>
          </a:p>
          <a:p>
            <a:pPr algn="just"/>
            <a:r>
              <a:rPr lang="en-GB" dirty="0" smtClean="0"/>
              <a:t>A significant number of individuals who are legally blind find large print or audio texts helpful, while only 8-10% use Braille as a reading medium. </a:t>
            </a:r>
          </a:p>
          <a:p>
            <a:pPr algn="just"/>
            <a:r>
              <a:rPr lang="en-GB" dirty="0" smtClean="0"/>
              <a:t>The scope of the initial prototype of our device was to assist the visually impaired with the task of reading text from a distance. </a:t>
            </a:r>
          </a:p>
          <a:p>
            <a:pPr algn="just"/>
            <a:r>
              <a:rPr lang="en-GB" dirty="0" smtClean="0"/>
              <a:t>Our prototype design consists of a high-resolution camera, an in-built processor capable of converting the detected text into braille code, and a Braille Glove to notify the user of the read text.</a:t>
            </a:r>
            <a:endParaRPr lang="en-US" dirty="0" smtClean="0"/>
          </a:p>
          <a:p>
            <a:endParaRPr lang="en-US" dirty="0" smtClean="0"/>
          </a:p>
        </p:txBody>
      </p:sp>
    </p:spTree>
    <p:extLst>
      <p:ext uri="{BB962C8B-B14F-4D97-AF65-F5344CB8AC3E}">
        <p14:creationId xmlns:p14="http://schemas.microsoft.com/office/powerpoint/2010/main" xmlns="" val="2054218185"/>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DRIVING PRINCIPLE FOR THE DESIGN</a:t>
            </a:r>
            <a:endParaRPr lang="en-US" dirty="0"/>
          </a:p>
        </p:txBody>
      </p:sp>
      <p:sp>
        <p:nvSpPr>
          <p:cNvPr id="3" name="Content Placeholder 2"/>
          <p:cNvSpPr>
            <a:spLocks noGrp="1"/>
          </p:cNvSpPr>
          <p:nvPr>
            <p:ph idx="1"/>
          </p:nvPr>
        </p:nvSpPr>
        <p:spPr/>
        <p:txBody>
          <a:bodyPr/>
          <a:lstStyle/>
          <a:p>
            <a:r>
              <a:rPr lang="en-GB" dirty="0" smtClean="0"/>
              <a:t>The main reasons for choosing this project are:</a:t>
            </a:r>
            <a:endParaRPr lang="en-US" dirty="0" smtClean="0"/>
          </a:p>
          <a:p>
            <a:pPr lvl="1">
              <a:buFont typeface="+mj-lt"/>
              <a:buAutoNum type="alphaLcPeriod"/>
            </a:pPr>
            <a:r>
              <a:rPr lang="en-GB" dirty="0" smtClean="0"/>
              <a:t> Independence in daily activities is the topmost priority for blind people.</a:t>
            </a:r>
          </a:p>
          <a:p>
            <a:pPr lvl="1">
              <a:buFont typeface="+mj-lt"/>
              <a:buAutoNum type="alphaLcPeriod"/>
            </a:pPr>
            <a:r>
              <a:rPr lang="en-GB" dirty="0" smtClean="0"/>
              <a:t>Inserting assistive enhancements into a blind person’s shoes or cane adds more weight influencing its torque and usage adversely.</a:t>
            </a:r>
          </a:p>
          <a:p>
            <a:pPr marL="800100" lvl="1" indent="-342900">
              <a:buFont typeface="+mj-lt"/>
              <a:buAutoNum type="alphaLcPeriod"/>
            </a:pPr>
            <a:r>
              <a:rPr lang="en-GB" dirty="0" smtClean="0"/>
              <a:t>Products targeted specifically at blind people tend to be more expensive.</a:t>
            </a:r>
          </a:p>
          <a:p>
            <a:pPr marL="400050" algn="just"/>
            <a:r>
              <a:rPr lang="en-GB" dirty="0" smtClean="0"/>
              <a:t>Our project aims at removing such constraints by helping the visually challenged to read independently without restricting his/her movements. It also uses COTS (commercial off-the-shelf technologies) ensuring cost-effectiveness of the product.</a:t>
            </a:r>
          </a:p>
        </p:txBody>
      </p:sp>
    </p:spTree>
    <p:extLst>
      <p:ext uri="{BB962C8B-B14F-4D97-AF65-F5344CB8AC3E}">
        <p14:creationId xmlns:p14="http://schemas.microsoft.com/office/powerpoint/2010/main" xmlns="" val="1769935110"/>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OVERVIEW OF EXISTING READING DEVICES FOR THE BLIND</a:t>
            </a:r>
            <a:endParaRPr lang="en-US" dirty="0"/>
          </a:p>
        </p:txBody>
      </p:sp>
      <p:sp>
        <p:nvSpPr>
          <p:cNvPr id="3" name="Content Placeholder 2"/>
          <p:cNvSpPr>
            <a:spLocks noGrp="1"/>
          </p:cNvSpPr>
          <p:nvPr>
            <p:ph idx="1"/>
          </p:nvPr>
        </p:nvSpPr>
        <p:spPr>
          <a:xfrm>
            <a:off x="2589212" y="2133599"/>
            <a:ext cx="8915400" cy="4358641"/>
          </a:xfrm>
        </p:spPr>
        <p:txBody>
          <a:bodyPr>
            <a:noAutofit/>
          </a:bodyPr>
          <a:lstStyle/>
          <a:p>
            <a:pPr algn="just"/>
            <a:r>
              <a:rPr lang="en-GB" dirty="0" smtClean="0"/>
              <a:t>Many reading devices for visually-impaired people are already available and quite popular too. These devices make use of a scanner which scans the entire document and subsequently the in-built optical recognition system extracts the text from the page. </a:t>
            </a:r>
          </a:p>
          <a:p>
            <a:pPr algn="just"/>
            <a:r>
              <a:rPr lang="en-GB" dirty="0" smtClean="0"/>
              <a:t>Two front runners are Top-Braille and Trinetra.</a:t>
            </a:r>
          </a:p>
          <a:p>
            <a:pPr algn="just"/>
            <a:r>
              <a:rPr lang="en-GB" dirty="0" smtClean="0"/>
              <a:t>Top-Braille: Allows a visually impaired user to instantaneously read any printed text. it is a concentrate of electronic components and high-tech software: high definition lens, Character recognition software, Braille matrix fitted with a unique navigation system, voice synthesis software.</a:t>
            </a:r>
          </a:p>
          <a:p>
            <a:pPr algn="just"/>
            <a:r>
              <a:rPr lang="en-GB" dirty="0" smtClean="0"/>
              <a:t>Trinetra: Allows a cost-effective, independent shopping experience for the blind. The system consists of smart-phone, a Bluetooth wireless headset, Baracoda’s IDBlue RFID-scanning pen, Baracoda’s barcode-scanning BaracodaPencil, generic low-frequency RFID tags and a desktop computer acting as a remote server for specific operations. </a:t>
            </a:r>
            <a:endParaRPr lang="en-US" dirty="0"/>
          </a:p>
        </p:txBody>
      </p:sp>
    </p:spTree>
    <p:extLst>
      <p:ext uri="{BB962C8B-B14F-4D97-AF65-F5344CB8AC3E}">
        <p14:creationId xmlns:p14="http://schemas.microsoft.com/office/powerpoint/2010/main" xmlns="" val="3895088049"/>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 AND DESIGN CONSIDERATION</a:t>
            </a:r>
            <a:endParaRPr lang="en-US" dirty="0"/>
          </a:p>
        </p:txBody>
      </p:sp>
      <p:sp>
        <p:nvSpPr>
          <p:cNvPr id="3" name="Content Placeholder 2"/>
          <p:cNvSpPr>
            <a:spLocks noGrp="1"/>
          </p:cNvSpPr>
          <p:nvPr>
            <p:ph idx="1"/>
          </p:nvPr>
        </p:nvSpPr>
        <p:spPr/>
        <p:txBody>
          <a:bodyPr/>
          <a:lstStyle/>
          <a:p>
            <a:pPr algn="just"/>
            <a:r>
              <a:rPr lang="en-GB" dirty="0" smtClean="0"/>
              <a:t>The technical objective of this device, in the context of reading from distance, is to allow a cost-effective, independent reading experience for the blind. We aimed to use commercial off-the-shelf (COTS) components. Our prototype incorporates the following:</a:t>
            </a:r>
            <a:endParaRPr lang="en-US" dirty="0" smtClean="0"/>
          </a:p>
          <a:p>
            <a:pPr lvl="1" algn="just">
              <a:buFont typeface="+mj-lt"/>
              <a:buAutoNum type="arabicPeriod"/>
            </a:pPr>
            <a:r>
              <a:rPr lang="en-US" dirty="0" smtClean="0"/>
              <a:t>A high resolution camera.</a:t>
            </a:r>
          </a:p>
          <a:p>
            <a:pPr lvl="1" algn="just">
              <a:buFont typeface="+mj-lt"/>
              <a:buAutoNum type="arabicPeriod"/>
            </a:pPr>
            <a:r>
              <a:rPr lang="en-US" dirty="0" smtClean="0"/>
              <a:t>A laptop or a smart phone.</a:t>
            </a:r>
          </a:p>
          <a:p>
            <a:pPr lvl="1" algn="just">
              <a:buFont typeface="+mj-lt"/>
              <a:buAutoNum type="arabicPeriod"/>
            </a:pPr>
            <a:r>
              <a:rPr lang="en-US" dirty="0" smtClean="0"/>
              <a:t>An OCR software.</a:t>
            </a:r>
          </a:p>
          <a:p>
            <a:pPr lvl="1" algn="just">
              <a:buFont typeface="+mj-lt"/>
              <a:buAutoNum type="arabicPeriod"/>
            </a:pPr>
            <a:r>
              <a:rPr lang="en-US" dirty="0" smtClean="0"/>
              <a:t>A microcontroller board.</a:t>
            </a:r>
          </a:p>
          <a:p>
            <a:pPr lvl="1" algn="just">
              <a:buFont typeface="+mj-lt"/>
              <a:buAutoNum type="arabicPeriod"/>
            </a:pPr>
            <a:r>
              <a:rPr lang="en-US" dirty="0" smtClean="0"/>
              <a:t>Braille glove.</a:t>
            </a:r>
          </a:p>
          <a:p>
            <a:pPr algn="just">
              <a:buFont typeface="+mj-lt"/>
              <a:buAutoNum type="arabicPeriod"/>
            </a:pPr>
            <a:endParaRPr lang="en-GB" dirty="0" smtClean="0"/>
          </a:p>
        </p:txBody>
      </p:sp>
    </p:spTree>
    <p:extLst>
      <p:ext uri="{BB962C8B-B14F-4D97-AF65-F5344CB8AC3E}">
        <p14:creationId xmlns:p14="http://schemas.microsoft.com/office/powerpoint/2010/main" xmlns="" val="3833236259"/>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Wisp">
  <a:themeElements>
    <a:clrScheme name="Wisp">
      <a:dk1>
        <a:sysClr val="windowText" lastClr="000000"/>
      </a:dk1>
      <a:lt1>
        <a:sysClr val="window" lastClr="FFFFFF"/>
      </a:lt1>
      <a:dk2>
        <a:srgbClr val="2E5369"/>
      </a:dk2>
      <a:lt2>
        <a:srgbClr val="CFE2E7"/>
      </a:lt2>
      <a:accent1>
        <a:srgbClr val="353535"/>
      </a:accent1>
      <a:accent2>
        <a:srgbClr val="31B4E6"/>
      </a:accent2>
      <a:accent3>
        <a:srgbClr val="265991"/>
      </a:accent3>
      <a:accent4>
        <a:srgbClr val="7E40CC"/>
      </a:accent4>
      <a:accent5>
        <a:srgbClr val="B927E9"/>
      </a:accent5>
      <a:accent6>
        <a:srgbClr val="E833BF"/>
      </a:accent6>
      <a:hlink>
        <a:srgbClr val="2DA0F1"/>
      </a:hlink>
      <a:folHlink>
        <a:srgbClr val="7ED1E6"/>
      </a:folHlink>
    </a:clrScheme>
    <a:fontScheme name="Wisp">
      <a:majorFont>
        <a:latin typeface="Century Gothic"/>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xmlns="" name="Wisp" id="{7CB32D59-10C0-40DD-B7BD-2E94284A981C}" vid="{4F34B87B-9C7A-41AE-A6CB-48536223DFFD}"/>
    </a:ext>
  </a:extLst>
</a:theme>
</file>

<file path=docProps/app.xml><?xml version="1.0" encoding="utf-8"?>
<Properties xmlns="http://schemas.openxmlformats.org/officeDocument/2006/extended-properties" xmlns:vt="http://schemas.openxmlformats.org/officeDocument/2006/docPropsVTypes">
  <Template>Wisp</Template>
  <TotalTime>413</TotalTime>
  <Words>1959</Words>
  <Application>Microsoft Office PowerPoint</Application>
  <PresentationFormat>Custom</PresentationFormat>
  <Paragraphs>147</Paragraphs>
  <Slides>31</Slides>
  <Notes>0</Notes>
  <HiddenSlides>0</HiddenSlides>
  <MMClips>0</MMClips>
  <ScaleCrop>false</ScaleCrop>
  <HeadingPairs>
    <vt:vector size="4" baseType="variant">
      <vt:variant>
        <vt:lpstr>Theme</vt:lpstr>
      </vt:variant>
      <vt:variant>
        <vt:i4>1</vt:i4>
      </vt:variant>
      <vt:variant>
        <vt:lpstr>Slide Titles</vt:lpstr>
      </vt:variant>
      <vt:variant>
        <vt:i4>31</vt:i4>
      </vt:variant>
    </vt:vector>
  </HeadingPairs>
  <TitlesOfParts>
    <vt:vector size="32" baseType="lpstr">
      <vt:lpstr>Wisp</vt:lpstr>
      <vt:lpstr>Reading System for the Blind</vt:lpstr>
      <vt:lpstr>ACKNOWLEDGEMENT</vt:lpstr>
      <vt:lpstr>ABSTRACT</vt:lpstr>
      <vt:lpstr>CONTENTS</vt:lpstr>
      <vt:lpstr>INTRODUCTION</vt:lpstr>
      <vt:lpstr>Slide 6</vt:lpstr>
      <vt:lpstr>DRIVING PRINCIPLE FOR THE DESIGN</vt:lpstr>
      <vt:lpstr>OVERVIEW OF EXISTING READING DEVICES FOR THE BLIND</vt:lpstr>
      <vt:lpstr>OBJECTIVES AND DESIGN CONSIDERATION</vt:lpstr>
      <vt:lpstr>TEXT DETECTION &amp; EXTRACTION FROM DISTANT SCENES</vt:lpstr>
      <vt:lpstr>OPTICAL CODE RECOGNITION(OCR)</vt:lpstr>
      <vt:lpstr>Slide 12</vt:lpstr>
      <vt:lpstr>Slide 13</vt:lpstr>
      <vt:lpstr>DEVELOPMENT STAGES</vt:lpstr>
      <vt:lpstr>Slide 15</vt:lpstr>
      <vt:lpstr>Slide 16</vt:lpstr>
      <vt:lpstr>MICROCONTROLLER CIRCUIT BOARD</vt:lpstr>
      <vt:lpstr>Slide 18</vt:lpstr>
      <vt:lpstr>BRAILLE GLOVE</vt:lpstr>
      <vt:lpstr>Slide 20</vt:lpstr>
      <vt:lpstr>Slide 21</vt:lpstr>
      <vt:lpstr>Slide 22</vt:lpstr>
      <vt:lpstr>RESULTS</vt:lpstr>
      <vt:lpstr>CONCLUSION &amp; FURTHER IMPROVEMENTS</vt:lpstr>
      <vt:lpstr>AT A GLANCE</vt:lpstr>
      <vt:lpstr>Slide 26</vt:lpstr>
      <vt:lpstr>Slide 27</vt:lpstr>
      <vt:lpstr>Slide 28</vt:lpstr>
      <vt:lpstr>Slide 29</vt:lpstr>
      <vt:lpstr>Slide 30</vt:lpstr>
      <vt:lpstr>THANK YOU</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Reading System for the Blind</dc:title>
  <dc:creator>Ishita Banerjee</dc:creator>
  <cp:lastModifiedBy>B Ghosh</cp:lastModifiedBy>
  <cp:revision>35</cp:revision>
  <dcterms:created xsi:type="dcterms:W3CDTF">2015-05-18T16:11:33Z</dcterms:created>
  <dcterms:modified xsi:type="dcterms:W3CDTF">2015-05-19T12:50:12Z</dcterms:modified>
</cp:coreProperties>
</file>